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92" r:id="rId3"/>
    <p:sldId id="293" r:id="rId4"/>
    <p:sldId id="268" r:id="rId5"/>
    <p:sldId id="270" r:id="rId6"/>
    <p:sldId id="271" r:id="rId7"/>
    <p:sldId id="272" r:id="rId8"/>
    <p:sldId id="273" r:id="rId9"/>
    <p:sldId id="274" r:id="rId10"/>
    <p:sldId id="275" r:id="rId11"/>
    <p:sldId id="276" r:id="rId12"/>
    <p:sldId id="278" r:id="rId13"/>
    <p:sldId id="279" r:id="rId14"/>
    <p:sldId id="280" r:id="rId15"/>
    <p:sldId id="281" r:id="rId16"/>
    <p:sldId id="282" r:id="rId17"/>
    <p:sldId id="283" r:id="rId18"/>
    <p:sldId id="284" r:id="rId19"/>
    <p:sldId id="285" r:id="rId20"/>
    <p:sldId id="286" r:id="rId21"/>
    <p:sldId id="287" r:id="rId22"/>
  </p:sldIdLst>
  <p:sldSz cx="9144000" cy="6858000" type="screen4x3"/>
  <p:notesSz cx="6797675"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34588" autoAdjust="0"/>
    <p:restoredTop sz="86434" autoAdjust="0"/>
  </p:normalViewPr>
  <p:slideViewPr>
    <p:cSldViewPr>
      <p:cViewPr varScale="1">
        <p:scale>
          <a:sx n="76" d="100"/>
          <a:sy n="76" d="100"/>
        </p:scale>
        <p:origin x="1800" y="62"/>
      </p:cViewPr>
      <p:guideLst>
        <p:guide orient="horz" pos="2160"/>
        <p:guide pos="2880"/>
      </p:guideLst>
    </p:cSldViewPr>
  </p:slideViewPr>
  <p:outlineViewPr>
    <p:cViewPr>
      <p:scale>
        <a:sx n="33" d="100"/>
        <a:sy n="33" d="100"/>
      </p:scale>
      <p:origin x="0" y="-6101"/>
    </p:cViewPr>
  </p:outlineViewPr>
  <p:notesTextViewPr>
    <p:cViewPr>
      <p:scale>
        <a:sx n="3" d="2"/>
        <a:sy n="3" d="2"/>
      </p:scale>
      <p:origin x="0" y="0"/>
    </p:cViewPr>
  </p:notesTextViewPr>
  <p:sorterViewPr>
    <p:cViewPr varScale="1">
      <p:scale>
        <a:sx n="100" d="100"/>
        <a:sy n="100" d="100"/>
      </p:scale>
      <p:origin x="0" y="-93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0195628E-5369-42AC-A352-06B052D41DD2}" type="datetimeFigureOut">
              <a:rPr lang="en-US" smtClean="0"/>
              <a:t>25-May-20</a:t>
            </a:fld>
            <a:endParaRPr lang="en-US"/>
          </a:p>
        </p:txBody>
      </p:sp>
      <p:sp>
        <p:nvSpPr>
          <p:cNvPr id="4" name="Slide Image Placeholder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0AF5C297-47A8-431A-9683-8524DDE7E74F}" type="slidenum">
              <a:rPr lang="en-US" smtClean="0"/>
              <a:t>‹#›</a:t>
            </a:fld>
            <a:endParaRPr lang="en-US"/>
          </a:p>
        </p:txBody>
      </p:sp>
    </p:spTree>
    <p:extLst>
      <p:ext uri="{BB962C8B-B14F-4D97-AF65-F5344CB8AC3E}">
        <p14:creationId xmlns:p14="http://schemas.microsoft.com/office/powerpoint/2010/main" val="1090805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84A3BB4-EA45-4FBE-97D9-5A8C949FDDFB}" type="datetimeFigureOut">
              <a:rPr lang="en-NZ" smtClean="0"/>
              <a:t>25/05/2020</a:t>
            </a:fld>
            <a:endParaRPr lang="en-NZ"/>
          </a:p>
        </p:txBody>
      </p:sp>
      <p:sp>
        <p:nvSpPr>
          <p:cNvPr id="17" name="Footer Placeholder 16"/>
          <p:cNvSpPr>
            <a:spLocks noGrp="1"/>
          </p:cNvSpPr>
          <p:nvPr>
            <p:ph type="ftr" sz="quarter" idx="11"/>
          </p:nvPr>
        </p:nvSpPr>
        <p:spPr/>
        <p:txBody>
          <a:bodyPr/>
          <a:lstStyle/>
          <a:p>
            <a:endParaRPr lang="en-NZ"/>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3C53BA-1437-4671-8AE7-D8D0B537EE1B}" type="slidenum">
              <a:rPr lang="en-NZ" smtClean="0"/>
              <a:t>‹#›</a:t>
            </a:fld>
            <a:endParaRPr lang="en-NZ"/>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4A3BB4-EA45-4FBE-97D9-5A8C949FDDFB}" type="datetimeFigureOut">
              <a:rPr lang="en-NZ" smtClean="0"/>
              <a:t>25/05/2020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23C53BA-1437-4671-8AE7-D8D0B537EE1B}" type="slidenum">
              <a:rPr lang="en-NZ" smtClean="0"/>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23C53BA-1437-4671-8AE7-D8D0B537EE1B}" type="slidenum">
              <a:rPr lang="en-NZ" smtClean="0"/>
              <a:t>‹#›</a:t>
            </a:fld>
            <a:endParaRPr lang="en-NZ"/>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4A3BB4-EA45-4FBE-97D9-5A8C949FDDFB}" type="datetimeFigureOut">
              <a:rPr lang="en-NZ" smtClean="0"/>
              <a:t>25/05/2020</a:t>
            </a:fld>
            <a:endParaRPr lang="en-NZ"/>
          </a:p>
        </p:txBody>
      </p:sp>
      <p:sp>
        <p:nvSpPr>
          <p:cNvPr id="5" name="Footer Placeholder 4"/>
          <p:cNvSpPr>
            <a:spLocks noGrp="1"/>
          </p:cNvSpPr>
          <p:nvPr>
            <p:ph type="ftr" sz="quarter" idx="11"/>
          </p:nvPr>
        </p:nvSpPr>
        <p:spPr/>
        <p:txBody>
          <a:bodyPr/>
          <a:lstStyle/>
          <a:p>
            <a:endParaRPr lang="en-NZ"/>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F84A3BB4-EA45-4FBE-97D9-5A8C949FDDFB}" type="datetimeFigureOut">
              <a:rPr lang="en-NZ" smtClean="0"/>
              <a:t>25/05/2020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a:xfrm>
            <a:off x="4361688" y="1026372"/>
            <a:ext cx="457200" cy="441325"/>
          </a:xfrm>
        </p:spPr>
        <p:txBody>
          <a:bodyPr/>
          <a:lstStyle/>
          <a:p>
            <a:fld id="{B23C53BA-1437-4671-8AE7-D8D0B537EE1B}" type="slidenum">
              <a:rPr lang="en-NZ" smtClean="0"/>
              <a:t>‹#›</a:t>
            </a:fld>
            <a:endParaRPr lang="en-NZ"/>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NZ"/>
          </a:p>
        </p:txBody>
      </p:sp>
      <p:sp>
        <p:nvSpPr>
          <p:cNvPr id="4" name="Date Placeholder 3"/>
          <p:cNvSpPr>
            <a:spLocks noGrp="1"/>
          </p:cNvSpPr>
          <p:nvPr>
            <p:ph type="dt" sz="half" idx="10"/>
          </p:nvPr>
        </p:nvSpPr>
        <p:spPr/>
        <p:txBody>
          <a:bodyPr/>
          <a:lstStyle/>
          <a:p>
            <a:fld id="{F84A3BB4-EA45-4FBE-97D9-5A8C949FDDFB}" type="datetimeFigureOut">
              <a:rPr lang="en-NZ" smtClean="0"/>
              <a:t>25/05/2020</a:t>
            </a:fld>
            <a:endParaRPr lang="en-NZ"/>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3C53BA-1437-4671-8AE7-D8D0B537EE1B}" type="slidenum">
              <a:rPr lang="en-NZ" smtClean="0"/>
              <a:t>‹#›</a:t>
            </a:fld>
            <a:endParaRPr lang="en-NZ"/>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F84A3BB4-EA45-4FBE-97D9-5A8C949FDDFB}" type="datetimeFigureOut">
              <a:rPr lang="en-NZ" smtClean="0"/>
              <a:t>25/05/2020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23C53BA-1437-4671-8AE7-D8D0B537EE1B}" type="slidenum">
              <a:rPr lang="en-NZ" smtClean="0"/>
              <a:t>‹#›</a:t>
            </a:fld>
            <a:endParaRPr lang="en-NZ"/>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84A3BB4-EA45-4FBE-97D9-5A8C949FDDFB}" type="datetimeFigureOut">
              <a:rPr lang="en-NZ" smtClean="0"/>
              <a:t>25/05/2020</a:t>
            </a:fld>
            <a:endParaRPr lang="en-NZ"/>
          </a:p>
        </p:txBody>
      </p:sp>
      <p:sp>
        <p:nvSpPr>
          <p:cNvPr id="8" name="Footer Placeholder 7"/>
          <p:cNvSpPr>
            <a:spLocks noGrp="1"/>
          </p:cNvSpPr>
          <p:nvPr>
            <p:ph type="ftr" sz="quarter" idx="11"/>
          </p:nvPr>
        </p:nvSpPr>
        <p:spPr>
          <a:xfrm>
            <a:off x="304800" y="6409944"/>
            <a:ext cx="3581400" cy="365760"/>
          </a:xfrm>
        </p:spPr>
        <p:txBody>
          <a:bodyPr/>
          <a:lstStyle/>
          <a:p>
            <a:endParaRPr lang="en-NZ"/>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23C53BA-1437-4671-8AE7-D8D0B537EE1B}" type="slidenum">
              <a:rPr lang="en-NZ" smtClean="0"/>
              <a:t>‹#›</a:t>
            </a:fld>
            <a:endParaRPr lang="en-NZ"/>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84A3BB4-EA45-4FBE-97D9-5A8C949FDDFB}" type="datetimeFigureOut">
              <a:rPr lang="en-NZ" smtClean="0"/>
              <a:t>25/05/2020</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a:xfrm>
            <a:off x="4343400" y="1036020"/>
            <a:ext cx="457200" cy="441325"/>
          </a:xfrm>
        </p:spPr>
        <p:txBody>
          <a:bodyPr/>
          <a:lstStyle/>
          <a:p>
            <a:fld id="{B23C53BA-1437-4671-8AE7-D8D0B537EE1B}"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84A3BB4-EA45-4FBE-97D9-5A8C949FDDFB}" type="datetimeFigureOut">
              <a:rPr lang="en-NZ" smtClean="0"/>
              <a:t>25/05/2020</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23C53BA-1437-4671-8AE7-D8D0B537EE1B}"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23C53BA-1437-4671-8AE7-D8D0B537EE1B}" type="slidenum">
              <a:rPr lang="en-NZ" smtClean="0"/>
              <a:t>‹#›</a:t>
            </a:fld>
            <a:endParaRPr lang="en-NZ"/>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84A3BB4-EA45-4FBE-97D9-5A8C949FDDFB}" type="datetimeFigureOut">
              <a:rPr lang="en-NZ" smtClean="0"/>
              <a:t>25/05/2020</a:t>
            </a:fld>
            <a:endParaRPr lang="en-NZ"/>
          </a:p>
        </p:txBody>
      </p:sp>
      <p:sp>
        <p:nvSpPr>
          <p:cNvPr id="6" name="Footer Placeholder 5"/>
          <p:cNvSpPr>
            <a:spLocks noGrp="1"/>
          </p:cNvSpPr>
          <p:nvPr>
            <p:ph type="ftr" sz="quarter" idx="11"/>
          </p:nvPr>
        </p:nvSpPr>
        <p:spPr>
          <a:xfrm>
            <a:off x="301752" y="6410848"/>
            <a:ext cx="3383280" cy="365760"/>
          </a:xfrm>
        </p:spPr>
        <p:txBody>
          <a:bodyPr/>
          <a:lstStyle/>
          <a:p>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23C53BA-1437-4671-8AE7-D8D0B537EE1B}" type="slidenum">
              <a:rPr lang="en-NZ" smtClean="0"/>
              <a:t>‹#›</a:t>
            </a:fld>
            <a:endParaRPr lang="en-NZ"/>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84A3BB4-EA45-4FBE-97D9-5A8C949FDDFB}" type="datetimeFigureOut">
              <a:rPr lang="en-NZ" smtClean="0"/>
              <a:t>25/05/2020</a:t>
            </a:fld>
            <a:endParaRPr lang="en-NZ"/>
          </a:p>
        </p:txBody>
      </p:sp>
      <p:sp>
        <p:nvSpPr>
          <p:cNvPr id="6" name="Footer Placeholder 5"/>
          <p:cNvSpPr>
            <a:spLocks noGrp="1"/>
          </p:cNvSpPr>
          <p:nvPr>
            <p:ph type="ftr" sz="quarter" idx="11"/>
          </p:nvPr>
        </p:nvSpPr>
        <p:spPr>
          <a:xfrm>
            <a:off x="301752" y="6410848"/>
            <a:ext cx="3584448" cy="365760"/>
          </a:xfrm>
        </p:spPr>
        <p:txBody>
          <a:bodyPr/>
          <a:lstStyle/>
          <a:p>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84A3BB4-EA45-4FBE-97D9-5A8C949FDDFB}" type="datetimeFigureOut">
              <a:rPr lang="en-NZ" smtClean="0"/>
              <a:t>25/05/2020</a:t>
            </a:fld>
            <a:endParaRPr lang="en-NZ"/>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NZ"/>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23C53BA-1437-4671-8AE7-D8D0B537EE1B}" type="slidenum">
              <a:rPr lang="en-NZ" smtClean="0"/>
              <a:t>‹#›</a:t>
            </a:fld>
            <a:endParaRPr lang="en-NZ"/>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2819400"/>
            <a:ext cx="6984776" cy="3345904"/>
          </a:xfrm>
        </p:spPr>
        <p:txBody>
          <a:bodyPr>
            <a:noAutofit/>
          </a:bodyPr>
          <a:lstStyle/>
          <a:p>
            <a:pPr>
              <a:lnSpc>
                <a:spcPct val="150000"/>
              </a:lnSpc>
            </a:pPr>
            <a:endParaRPr lang="en-NZ" sz="2000" cap="none" dirty="0">
              <a:solidFill>
                <a:schemeClr val="tx1"/>
              </a:solidFill>
            </a:endParaRPr>
          </a:p>
          <a:p>
            <a:pPr>
              <a:lnSpc>
                <a:spcPct val="150000"/>
              </a:lnSpc>
            </a:pPr>
            <a:r>
              <a:rPr lang="en-NZ" sz="2000" cap="none" dirty="0">
                <a:solidFill>
                  <a:schemeClr val="tx1"/>
                </a:solidFill>
              </a:rPr>
              <a:t>Cr Reynold Macpherson</a:t>
            </a:r>
          </a:p>
          <a:p>
            <a:pPr>
              <a:lnSpc>
                <a:spcPct val="150000"/>
              </a:lnSpc>
            </a:pPr>
            <a:r>
              <a:rPr lang="en-NZ" sz="2000" cap="none" dirty="0">
                <a:solidFill>
                  <a:schemeClr val="tx1"/>
                </a:solidFill>
              </a:rPr>
              <a:t>Audit and Risk Committee</a:t>
            </a:r>
          </a:p>
          <a:p>
            <a:pPr>
              <a:lnSpc>
                <a:spcPct val="150000"/>
              </a:lnSpc>
            </a:pPr>
            <a:r>
              <a:rPr lang="en-NZ" sz="2000" cap="none" dirty="0">
                <a:solidFill>
                  <a:schemeClr val="tx1"/>
                </a:solidFill>
              </a:rPr>
              <a:t>27 May 2020, shared 25 May 2020</a:t>
            </a:r>
          </a:p>
          <a:p>
            <a:pPr>
              <a:lnSpc>
                <a:spcPct val="150000"/>
              </a:lnSpc>
            </a:pPr>
            <a:endParaRPr lang="en-NZ" sz="2000" cap="none" dirty="0">
              <a:solidFill>
                <a:schemeClr val="tx1"/>
              </a:solidFill>
            </a:endParaRPr>
          </a:p>
        </p:txBody>
      </p:sp>
      <p:sp>
        <p:nvSpPr>
          <p:cNvPr id="2" name="Title 1"/>
          <p:cNvSpPr>
            <a:spLocks noGrp="1"/>
          </p:cNvSpPr>
          <p:nvPr>
            <p:ph type="ctrTitle"/>
          </p:nvPr>
        </p:nvSpPr>
        <p:spPr>
          <a:xfrm>
            <a:off x="107503" y="381000"/>
            <a:ext cx="8854279" cy="2111896"/>
          </a:xfrm>
        </p:spPr>
        <p:txBody>
          <a:bodyPr>
            <a:normAutofit fontScale="90000"/>
          </a:bodyPr>
          <a:lstStyle/>
          <a:p>
            <a:br>
              <a:rPr lang="en-NZ" b="1" dirty="0"/>
            </a:br>
            <a:br>
              <a:rPr lang="en-NZ" b="1" dirty="0"/>
            </a:br>
            <a:br>
              <a:rPr lang="en-NZ" b="1" dirty="0"/>
            </a:br>
            <a:r>
              <a:rPr lang="en-NZ" b="1" dirty="0">
                <a:solidFill>
                  <a:schemeClr val="accent1">
                    <a:lumMod val="75000"/>
                  </a:schemeClr>
                </a:solidFill>
              </a:rPr>
              <a:t>PRESENTATION TO CODE OF CONDUCT PANEL </a:t>
            </a:r>
            <a:br>
              <a:rPr lang="en-US" dirty="0"/>
            </a:br>
            <a:endParaRPr lang="en-NZ" sz="4000" b="1" dirty="0"/>
          </a:p>
        </p:txBody>
      </p:sp>
    </p:spTree>
    <p:extLst>
      <p:ext uri="{BB962C8B-B14F-4D97-AF65-F5344CB8AC3E}">
        <p14:creationId xmlns:p14="http://schemas.microsoft.com/office/powerpoint/2010/main" val="653361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D36AF-0618-4342-A0AF-3CAF962EE214}"/>
              </a:ext>
            </a:extLst>
          </p:cNvPr>
          <p:cNvSpPr>
            <a:spLocks noGrp="1"/>
          </p:cNvSpPr>
          <p:nvPr>
            <p:ph type="title"/>
          </p:nvPr>
        </p:nvSpPr>
        <p:spPr>
          <a:xfrm>
            <a:off x="301752" y="228600"/>
            <a:ext cx="8534400" cy="1040160"/>
          </a:xfrm>
        </p:spPr>
        <p:txBody>
          <a:bodyPr>
            <a:normAutofit fontScale="90000"/>
          </a:bodyPr>
          <a:lstStyle/>
          <a:p>
            <a:r>
              <a:rPr lang="en-NZ" b="1" dirty="0">
                <a:solidFill>
                  <a:schemeClr val="accent1">
                    <a:lumMod val="75000"/>
                  </a:schemeClr>
                </a:solidFill>
              </a:rPr>
              <a:t>TERMS OF REFERENCE FLAWED</a:t>
            </a:r>
            <a:br>
              <a:rPr lang="en-US" dirty="0"/>
            </a:br>
            <a:endParaRPr lang="en-US" dirty="0"/>
          </a:p>
        </p:txBody>
      </p:sp>
      <p:sp>
        <p:nvSpPr>
          <p:cNvPr id="3" name="Content Placeholder 2">
            <a:extLst>
              <a:ext uri="{FF2B5EF4-FFF2-40B4-BE49-F238E27FC236}">
                <a16:creationId xmlns:a16="http://schemas.microsoft.com/office/drawing/2014/main" id="{6E642621-2548-49D3-8396-6F4A58AB875B}"/>
              </a:ext>
            </a:extLst>
          </p:cNvPr>
          <p:cNvSpPr>
            <a:spLocks noGrp="1"/>
          </p:cNvSpPr>
          <p:nvPr>
            <p:ph sz="quarter" idx="1"/>
          </p:nvPr>
        </p:nvSpPr>
        <p:spPr>
          <a:xfrm>
            <a:off x="301752" y="1527048"/>
            <a:ext cx="8503920" cy="4782272"/>
          </a:xfrm>
        </p:spPr>
        <p:txBody>
          <a:bodyPr>
            <a:normAutofit lnSpcReduction="10000"/>
          </a:bodyPr>
          <a:lstStyle/>
          <a:p>
            <a:r>
              <a:rPr lang="en-NZ" sz="2000" dirty="0"/>
              <a:t>A&amp;R Committee and the TOR authorised the appointment of an “independent facilitator” which invalidates the role of the so-called ‘independent investigator’.</a:t>
            </a:r>
          </a:p>
          <a:p>
            <a:r>
              <a:rPr lang="en-NZ" sz="2000" dirty="0"/>
              <a:t>The TOR failed to prevent the appointment of an investigator who was demonstrably not independent. Was the process highjacked?</a:t>
            </a:r>
          </a:p>
          <a:p>
            <a:r>
              <a:rPr lang="en-NZ" sz="2000" dirty="0"/>
              <a:t>The Investigator was alone empowered to interview the ‘background complainants’ which potentially enabled them to reconstruct their memories and brief the Investigator as their advocate</a:t>
            </a:r>
          </a:p>
          <a:p>
            <a:r>
              <a:rPr lang="en-NZ" sz="2000" dirty="0"/>
              <a:t>The TOR empowered the Investigator alone to analyse interview and documentary data and then recommend regarding guilt and sanctions. This prevented validation of the data, any test of reliability, and violated the independence of the prosecution decision required in law. </a:t>
            </a:r>
          </a:p>
          <a:p>
            <a:r>
              <a:rPr lang="en-NZ" sz="2000" dirty="0"/>
              <a:t>IMO, instead of providing natural justice, the TOR were part of a coordinated political process intended to damage my reputation while protecting those on the A&amp;R Panel. </a:t>
            </a:r>
          </a:p>
          <a:p>
            <a:endParaRPr lang="en-US" dirty="0"/>
          </a:p>
          <a:p>
            <a:endParaRPr lang="en-NZ" sz="2000" dirty="0"/>
          </a:p>
          <a:p>
            <a:endParaRPr lang="en-US" sz="2000" dirty="0"/>
          </a:p>
          <a:p>
            <a:endParaRPr lang="en-NZ" sz="2000" dirty="0"/>
          </a:p>
          <a:p>
            <a:endParaRPr lang="en-US" sz="2200" dirty="0"/>
          </a:p>
          <a:p>
            <a:pPr lvl="1">
              <a:buFont typeface="Wingdings" panose="05000000000000000000" pitchFamily="2" charset="2"/>
              <a:buChar char="§"/>
            </a:pPr>
            <a:endParaRPr lang="en-US" sz="2000" dirty="0">
              <a:solidFill>
                <a:schemeClr val="tx1"/>
              </a:solidFill>
            </a:endParaRPr>
          </a:p>
          <a:p>
            <a:endParaRPr lang="en-US" dirty="0"/>
          </a:p>
        </p:txBody>
      </p:sp>
    </p:spTree>
    <p:extLst>
      <p:ext uri="{BB962C8B-B14F-4D97-AF65-F5344CB8AC3E}">
        <p14:creationId xmlns:p14="http://schemas.microsoft.com/office/powerpoint/2010/main" val="317096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ABDA5-C5FA-4CCD-9A90-A729494D8684}"/>
              </a:ext>
            </a:extLst>
          </p:cNvPr>
          <p:cNvSpPr>
            <a:spLocks noGrp="1"/>
          </p:cNvSpPr>
          <p:nvPr>
            <p:ph type="title"/>
          </p:nvPr>
        </p:nvSpPr>
        <p:spPr>
          <a:xfrm>
            <a:off x="301752" y="228600"/>
            <a:ext cx="8534400" cy="1040160"/>
          </a:xfrm>
        </p:spPr>
        <p:txBody>
          <a:bodyPr>
            <a:normAutofit fontScale="90000"/>
          </a:bodyPr>
          <a:lstStyle/>
          <a:p>
            <a:r>
              <a:rPr lang="en-US" b="1" dirty="0">
                <a:solidFill>
                  <a:schemeClr val="accent1">
                    <a:lumMod val="75000"/>
                  </a:schemeClr>
                </a:solidFill>
              </a:rPr>
              <a:t>‘INDEPENDENT’ INVESTIGATOR V.S FACILITATOR</a:t>
            </a:r>
            <a:endParaRPr lang="en-US" dirty="0"/>
          </a:p>
        </p:txBody>
      </p:sp>
      <p:sp>
        <p:nvSpPr>
          <p:cNvPr id="3" name="Content Placeholder 2">
            <a:extLst>
              <a:ext uri="{FF2B5EF4-FFF2-40B4-BE49-F238E27FC236}">
                <a16:creationId xmlns:a16="http://schemas.microsoft.com/office/drawing/2014/main" id="{2F07830D-AB40-4271-BA5B-3BEB412D837B}"/>
              </a:ext>
            </a:extLst>
          </p:cNvPr>
          <p:cNvSpPr>
            <a:spLocks noGrp="1"/>
          </p:cNvSpPr>
          <p:nvPr>
            <p:ph sz="quarter" idx="1"/>
          </p:nvPr>
        </p:nvSpPr>
        <p:spPr>
          <a:xfrm>
            <a:off x="301752" y="1527048"/>
            <a:ext cx="8503920" cy="4998296"/>
          </a:xfrm>
        </p:spPr>
        <p:txBody>
          <a:bodyPr>
            <a:noAutofit/>
          </a:bodyPr>
          <a:lstStyle/>
          <a:p>
            <a:r>
              <a:rPr lang="en-NZ" sz="2000" dirty="0"/>
              <a:t>Investigator defended Mayor, the CE and some Councillors when I petitioned the District Court for an inquiry into 2016 local election. Despite a non-disclosure agreement negotiated by the Investigator, Council’s PR campaign then vilified me for </a:t>
            </a:r>
            <a:r>
              <a:rPr lang="en-NZ" sz="2000" u="sng" dirty="0"/>
              <a:t>their</a:t>
            </a:r>
            <a:r>
              <a:rPr lang="en-NZ" sz="2000" dirty="0"/>
              <a:t> administrative and legal costs. Describing him as “independent” is farcical. He has long been the Council’s advocate. </a:t>
            </a:r>
            <a:endParaRPr lang="en-US" sz="2000" dirty="0"/>
          </a:p>
          <a:p>
            <a:r>
              <a:rPr lang="en-NZ" sz="2000" dirty="0"/>
              <a:t>An </a:t>
            </a:r>
            <a:r>
              <a:rPr lang="en-NZ" sz="2000" u="sng" dirty="0"/>
              <a:t>investigator</a:t>
            </a:r>
            <a:r>
              <a:rPr lang="en-NZ" sz="2000" dirty="0"/>
              <a:t> examining a problem to discover the truth is consistent with the Code of Conduct complaints process which establishes culpability, adjudges guilt and may impose sanctions.</a:t>
            </a:r>
            <a:endParaRPr lang="en-US" sz="2000" dirty="0"/>
          </a:p>
          <a:p>
            <a:r>
              <a:rPr lang="en-NZ" sz="2000" dirty="0"/>
              <a:t>But, A&amp;R decided 29 Jan to appoint an ‘independent </a:t>
            </a:r>
            <a:r>
              <a:rPr lang="en-NZ" sz="2000" u="sng" dirty="0"/>
              <a:t>facilitator</a:t>
            </a:r>
            <a:r>
              <a:rPr lang="en-NZ" sz="2000" dirty="0"/>
              <a:t>’ not an ‘independent </a:t>
            </a:r>
            <a:r>
              <a:rPr lang="en-NZ" sz="2000" u="sng" dirty="0"/>
              <a:t>investigator</a:t>
            </a:r>
            <a:r>
              <a:rPr lang="en-NZ" sz="2000" dirty="0"/>
              <a:t>’. A facilitator helps a group to achieve their objectives with others on common ground, remains politically neutral.</a:t>
            </a:r>
            <a:endParaRPr lang="en-US" sz="2000" dirty="0"/>
          </a:p>
          <a:p>
            <a:r>
              <a:rPr lang="en-NZ" sz="2000" dirty="0"/>
              <a:t>The appointment of an ‘independent investigator’ was not authorised. His report is therefore invalid. If an ‘independent investigator’ appointment was intended, then the process will need to start </a:t>
            </a:r>
            <a:r>
              <a:rPr lang="en-NZ" sz="2000" i="1" dirty="0"/>
              <a:t>de novo.</a:t>
            </a:r>
            <a:endParaRPr lang="en-US" sz="2000" dirty="0"/>
          </a:p>
        </p:txBody>
      </p:sp>
    </p:spTree>
    <p:extLst>
      <p:ext uri="{BB962C8B-B14F-4D97-AF65-F5344CB8AC3E}">
        <p14:creationId xmlns:p14="http://schemas.microsoft.com/office/powerpoint/2010/main" val="234566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5137E-CE47-482D-BAFE-B715D5BFD23C}"/>
              </a:ext>
            </a:extLst>
          </p:cNvPr>
          <p:cNvSpPr>
            <a:spLocks noGrp="1"/>
          </p:cNvSpPr>
          <p:nvPr>
            <p:ph type="title"/>
          </p:nvPr>
        </p:nvSpPr>
        <p:spPr>
          <a:xfrm>
            <a:off x="301752" y="228600"/>
            <a:ext cx="8534400" cy="1040160"/>
          </a:xfrm>
        </p:spPr>
        <p:txBody>
          <a:bodyPr>
            <a:normAutofit fontScale="90000"/>
          </a:bodyPr>
          <a:lstStyle/>
          <a:p>
            <a:r>
              <a:rPr lang="en-NZ" b="1" dirty="0">
                <a:solidFill>
                  <a:schemeClr val="accent1">
                    <a:lumMod val="75000"/>
                  </a:schemeClr>
                </a:solidFill>
              </a:rPr>
              <a:t>BIAS AND PREDETERMINATION (1)</a:t>
            </a:r>
            <a:br>
              <a:rPr lang="en-US" dirty="0"/>
            </a:br>
            <a:endParaRPr lang="en-US" dirty="0"/>
          </a:p>
        </p:txBody>
      </p:sp>
      <p:sp>
        <p:nvSpPr>
          <p:cNvPr id="3" name="Content Placeholder 2">
            <a:extLst>
              <a:ext uri="{FF2B5EF4-FFF2-40B4-BE49-F238E27FC236}">
                <a16:creationId xmlns:a16="http://schemas.microsoft.com/office/drawing/2014/main" id="{3309D768-CBC3-4F33-9589-8A2B9468994C}"/>
              </a:ext>
            </a:extLst>
          </p:cNvPr>
          <p:cNvSpPr>
            <a:spLocks noGrp="1"/>
          </p:cNvSpPr>
          <p:nvPr>
            <p:ph sz="quarter" idx="1"/>
          </p:nvPr>
        </p:nvSpPr>
        <p:spPr>
          <a:xfrm>
            <a:off x="301752" y="1527048"/>
            <a:ext cx="8503920" cy="4854280"/>
          </a:xfrm>
        </p:spPr>
        <p:txBody>
          <a:bodyPr>
            <a:normAutofit fontScale="70000" lnSpcReduction="20000"/>
          </a:bodyPr>
          <a:lstStyle/>
          <a:p>
            <a:pPr marL="0" indent="0">
              <a:buNone/>
            </a:pPr>
            <a:r>
              <a:rPr lang="en-NZ" sz="2900" dirty="0"/>
              <a:t>Natural justice in law requires the absence of bias. </a:t>
            </a:r>
            <a:endParaRPr lang="en-US" sz="2900" dirty="0"/>
          </a:p>
          <a:p>
            <a:pPr marL="0" indent="0">
              <a:buNone/>
            </a:pPr>
            <a:endParaRPr lang="en-NZ" sz="2900" dirty="0"/>
          </a:p>
          <a:p>
            <a:pPr marL="0" indent="0">
              <a:buNone/>
            </a:pPr>
            <a:r>
              <a:rPr lang="en-NZ" sz="2900" dirty="0"/>
              <a:t>Bias and predetermination, expressly forbidden by the Auditor-General, were indicated by the Formal Complainant’s actions:</a:t>
            </a:r>
            <a:endParaRPr lang="en-US" sz="2900" dirty="0"/>
          </a:p>
          <a:p>
            <a:pPr lvl="0"/>
            <a:r>
              <a:rPr lang="en-NZ" sz="2900" dirty="0"/>
              <a:t>Selecting background complaints from five political affiliates and deselecting others </a:t>
            </a:r>
            <a:endParaRPr lang="en-US" sz="2900" dirty="0"/>
          </a:p>
          <a:p>
            <a:pPr lvl="0"/>
            <a:r>
              <a:rPr lang="en-NZ" sz="2900" dirty="0"/>
              <a:t>Selecting material supportive to her case while deselecting others, such as my responses to background complainants under HDCA not going to the Investigator</a:t>
            </a:r>
            <a:endParaRPr lang="en-US" sz="2900" dirty="0"/>
          </a:p>
          <a:p>
            <a:pPr lvl="0"/>
            <a:r>
              <a:rPr lang="en-NZ" sz="2900" dirty="0"/>
              <a:t>Being party to the decision to accept and investigate her own Formal Complaint </a:t>
            </a:r>
            <a:endParaRPr lang="en-US" sz="2900" dirty="0"/>
          </a:p>
          <a:p>
            <a:pPr lvl="0"/>
            <a:r>
              <a:rPr lang="en-NZ" sz="2900" dirty="0"/>
              <a:t>Being party to the decision to mobilize an investigation using an advocate with a history prejudicial to my interests and reputation</a:t>
            </a:r>
            <a:endParaRPr lang="en-US" sz="2900" dirty="0"/>
          </a:p>
          <a:p>
            <a:pPr lvl="0"/>
            <a:r>
              <a:rPr lang="en-NZ" sz="2900" dirty="0"/>
              <a:t>Refusing to acknowledge the HDCA in her Formal Complaint, and </a:t>
            </a:r>
            <a:endParaRPr lang="en-US" sz="2900" dirty="0"/>
          </a:p>
          <a:p>
            <a:pPr lvl="0"/>
            <a:r>
              <a:rPr lang="en-NZ" sz="2900" dirty="0"/>
              <a:t>Being aware of the content of my strictly confidential letter to the Chair, A&amp;R, confirmed when she pointed out an error of fact.</a:t>
            </a:r>
            <a:endParaRPr lang="en-US" sz="2900" dirty="0"/>
          </a:p>
          <a:p>
            <a:endParaRPr lang="en-US" dirty="0"/>
          </a:p>
        </p:txBody>
      </p:sp>
    </p:spTree>
    <p:extLst>
      <p:ext uri="{BB962C8B-B14F-4D97-AF65-F5344CB8AC3E}">
        <p14:creationId xmlns:p14="http://schemas.microsoft.com/office/powerpoint/2010/main" val="320088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5137E-CE47-482D-BAFE-B715D5BFD23C}"/>
              </a:ext>
            </a:extLst>
          </p:cNvPr>
          <p:cNvSpPr>
            <a:spLocks noGrp="1"/>
          </p:cNvSpPr>
          <p:nvPr>
            <p:ph type="title"/>
          </p:nvPr>
        </p:nvSpPr>
        <p:spPr>
          <a:xfrm>
            <a:off x="301752" y="228600"/>
            <a:ext cx="8534400" cy="1040160"/>
          </a:xfrm>
        </p:spPr>
        <p:txBody>
          <a:bodyPr>
            <a:normAutofit fontScale="90000"/>
          </a:bodyPr>
          <a:lstStyle/>
          <a:p>
            <a:r>
              <a:rPr lang="en-NZ" b="1" dirty="0">
                <a:solidFill>
                  <a:schemeClr val="accent1">
                    <a:lumMod val="75000"/>
                  </a:schemeClr>
                </a:solidFill>
              </a:rPr>
              <a:t>BIAS AND PREDETERMINATION (2)</a:t>
            </a:r>
            <a:br>
              <a:rPr lang="en-US" dirty="0"/>
            </a:br>
            <a:endParaRPr lang="en-US" dirty="0"/>
          </a:p>
        </p:txBody>
      </p:sp>
      <p:sp>
        <p:nvSpPr>
          <p:cNvPr id="3" name="Content Placeholder 2">
            <a:extLst>
              <a:ext uri="{FF2B5EF4-FFF2-40B4-BE49-F238E27FC236}">
                <a16:creationId xmlns:a16="http://schemas.microsoft.com/office/drawing/2014/main" id="{3309D768-CBC3-4F33-9589-8A2B9468994C}"/>
              </a:ext>
            </a:extLst>
          </p:cNvPr>
          <p:cNvSpPr>
            <a:spLocks noGrp="1"/>
          </p:cNvSpPr>
          <p:nvPr>
            <p:ph sz="quarter" idx="1"/>
          </p:nvPr>
        </p:nvSpPr>
        <p:spPr/>
        <p:txBody>
          <a:bodyPr>
            <a:normAutofit fontScale="70000" lnSpcReduction="20000"/>
          </a:bodyPr>
          <a:lstStyle/>
          <a:p>
            <a:pPr marL="0" indent="0">
              <a:buNone/>
            </a:pPr>
            <a:r>
              <a:rPr lang="en-NZ" sz="2900" dirty="0"/>
              <a:t>Natural justice in law requires access to a fair hearing. </a:t>
            </a:r>
            <a:endParaRPr lang="en-US" sz="2900" dirty="0"/>
          </a:p>
          <a:p>
            <a:pPr marL="0" indent="0">
              <a:buNone/>
            </a:pPr>
            <a:endParaRPr lang="en-NZ" sz="2900" dirty="0"/>
          </a:p>
          <a:p>
            <a:pPr marL="0" indent="0">
              <a:buNone/>
            </a:pPr>
            <a:r>
              <a:rPr lang="en-NZ" sz="2900" dirty="0"/>
              <a:t>How could I be afforded a fair hearing when there was</a:t>
            </a:r>
            <a:endParaRPr lang="en-US" sz="2900" dirty="0"/>
          </a:p>
          <a:p>
            <a:pPr lvl="0"/>
            <a:r>
              <a:rPr lang="en-NZ" sz="2900" dirty="0"/>
              <a:t>Reluctant recognition by the Mayor, her political affiliates and the  Investigator of my responsibilities under HDCA</a:t>
            </a:r>
            <a:endParaRPr lang="en-US" sz="2900" dirty="0"/>
          </a:p>
          <a:p>
            <a:pPr lvl="0"/>
            <a:r>
              <a:rPr lang="en-NZ" sz="2900" dirty="0"/>
              <a:t>No possibility of me examining the potentially reconstructed ‘evidence’ provided by the Background Complainants</a:t>
            </a:r>
            <a:endParaRPr lang="en-US" sz="2900" dirty="0"/>
          </a:p>
          <a:p>
            <a:pPr lvl="0"/>
            <a:r>
              <a:rPr lang="en-NZ" sz="2900" dirty="0"/>
              <a:t>No possibility of reviewing the quality of the Investigator’s arbitration and recommendations, other than reading his Final Report, which I will come to.</a:t>
            </a:r>
            <a:endParaRPr lang="en-US" sz="2900" dirty="0"/>
          </a:p>
          <a:p>
            <a:pPr lvl="0"/>
            <a:r>
              <a:rPr lang="en-NZ" sz="2900" dirty="0"/>
              <a:t>Little possibility of the Formal Complainant recusing herself or being recused from the A&amp;R Panel, and</a:t>
            </a:r>
            <a:endParaRPr lang="en-US" sz="2900" dirty="0"/>
          </a:p>
          <a:p>
            <a:pPr lvl="0"/>
            <a:r>
              <a:rPr lang="en-NZ" sz="2900" dirty="0"/>
              <a:t>A possibility that my strictly confidential letter to the Chair, A&amp;R, or parts of it, may have been leaked to the Background Complainants and to the Investigator.</a:t>
            </a:r>
            <a:endParaRPr lang="en-US" sz="2900" dirty="0"/>
          </a:p>
          <a:p>
            <a:endParaRPr lang="en-US" dirty="0"/>
          </a:p>
        </p:txBody>
      </p:sp>
    </p:spTree>
    <p:extLst>
      <p:ext uri="{BB962C8B-B14F-4D97-AF65-F5344CB8AC3E}">
        <p14:creationId xmlns:p14="http://schemas.microsoft.com/office/powerpoint/2010/main" val="352284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C74C3-B784-44A1-8964-F2C74BAA59C1}"/>
              </a:ext>
            </a:extLst>
          </p:cNvPr>
          <p:cNvSpPr>
            <a:spLocks noGrp="1"/>
          </p:cNvSpPr>
          <p:nvPr>
            <p:ph type="title"/>
          </p:nvPr>
        </p:nvSpPr>
        <p:spPr>
          <a:xfrm>
            <a:off x="301752" y="228600"/>
            <a:ext cx="8534400" cy="1040160"/>
          </a:xfrm>
        </p:spPr>
        <p:txBody>
          <a:bodyPr>
            <a:normAutofit fontScale="90000"/>
          </a:bodyPr>
          <a:lstStyle/>
          <a:p>
            <a:r>
              <a:rPr lang="en-NZ" b="1" dirty="0">
                <a:solidFill>
                  <a:schemeClr val="accent1">
                    <a:lumMod val="75000"/>
                  </a:schemeClr>
                </a:solidFill>
              </a:rPr>
              <a:t>INVESTIGATOR’S REPORT</a:t>
            </a:r>
            <a:br>
              <a:rPr lang="en-US" dirty="0"/>
            </a:br>
            <a:endParaRPr lang="en-US" dirty="0"/>
          </a:p>
        </p:txBody>
      </p:sp>
      <p:sp>
        <p:nvSpPr>
          <p:cNvPr id="3" name="Content Placeholder 2">
            <a:extLst>
              <a:ext uri="{FF2B5EF4-FFF2-40B4-BE49-F238E27FC236}">
                <a16:creationId xmlns:a16="http://schemas.microsoft.com/office/drawing/2014/main" id="{C8B06F16-9518-4E2E-96D2-165D853C4004}"/>
              </a:ext>
            </a:extLst>
          </p:cNvPr>
          <p:cNvSpPr>
            <a:spLocks noGrp="1"/>
          </p:cNvSpPr>
          <p:nvPr>
            <p:ph sz="quarter" idx="1"/>
          </p:nvPr>
        </p:nvSpPr>
        <p:spPr/>
        <p:txBody>
          <a:bodyPr>
            <a:normAutofit fontScale="70000" lnSpcReduction="20000"/>
          </a:bodyPr>
          <a:lstStyle/>
          <a:p>
            <a:pPr marL="0" indent="0">
              <a:buNone/>
            </a:pPr>
            <a:r>
              <a:rPr lang="en-NZ" dirty="0"/>
              <a:t>Fourteen factual and judgmental errors and omissions in the Investigator’s report render it problematic. Much summarised:</a:t>
            </a:r>
            <a:endParaRPr lang="en-US" dirty="0"/>
          </a:p>
          <a:p>
            <a:r>
              <a:rPr lang="en-NZ" dirty="0"/>
              <a:t>The Notice of Complaint from the Mayor did not include “a full set of documentation” as claimed. It included irrelevant and prejudicial material, such as my critique of the CE’s reappointment process and criteria.  </a:t>
            </a:r>
            <a:endParaRPr lang="en-US" dirty="0"/>
          </a:p>
          <a:p>
            <a:r>
              <a:rPr lang="en-NZ" dirty="0"/>
              <a:t>The Report failed to realize the significance of the formal decision to appoint an “independent facilitator” and that the commissioning process may have been highjacked </a:t>
            </a:r>
            <a:endParaRPr lang="en-US" dirty="0"/>
          </a:p>
          <a:p>
            <a:r>
              <a:rPr lang="en-NZ" dirty="0"/>
              <a:t>It failed to acknowledge mitigation. When my mistake of sharing the PX vote was pointed out, it was immediately corrected </a:t>
            </a:r>
            <a:endParaRPr lang="en-US" dirty="0"/>
          </a:p>
          <a:p>
            <a:r>
              <a:rPr lang="en-NZ" dirty="0"/>
              <a:t>The Report initially failed to acknowledge the requirements of the HDCA, in addition to those in the </a:t>
            </a:r>
            <a:r>
              <a:rPr lang="en-NZ" dirty="0" err="1"/>
              <a:t>CoC</a:t>
            </a:r>
            <a:r>
              <a:rPr lang="en-NZ" dirty="0"/>
              <a:t>. When it did, it</a:t>
            </a:r>
            <a:r>
              <a:rPr lang="en-US" dirty="0"/>
              <a:t> failed to recognize the significance of the differences and proceeded as if the former set of requirements could be ignored.</a:t>
            </a:r>
          </a:p>
          <a:p>
            <a:r>
              <a:rPr lang="en-US" dirty="0"/>
              <a:t>When the Report drew conclusions and recommendations it failed to recognize the detailed and courteous responses I provided to Background Complainants.</a:t>
            </a:r>
          </a:p>
          <a:p>
            <a:endParaRPr lang="en-US" sz="3100" dirty="0"/>
          </a:p>
          <a:p>
            <a:endParaRPr lang="en-US" dirty="0"/>
          </a:p>
        </p:txBody>
      </p:sp>
    </p:spTree>
    <p:extLst>
      <p:ext uri="{BB962C8B-B14F-4D97-AF65-F5344CB8AC3E}">
        <p14:creationId xmlns:p14="http://schemas.microsoft.com/office/powerpoint/2010/main" val="2578350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19D97-DCB1-47E1-AB6B-E2DDE140C877}"/>
              </a:ext>
            </a:extLst>
          </p:cNvPr>
          <p:cNvSpPr>
            <a:spLocks noGrp="1"/>
          </p:cNvSpPr>
          <p:nvPr>
            <p:ph type="title"/>
          </p:nvPr>
        </p:nvSpPr>
        <p:spPr>
          <a:xfrm>
            <a:off x="301752" y="228600"/>
            <a:ext cx="8534400" cy="1112168"/>
          </a:xfrm>
        </p:spPr>
        <p:txBody>
          <a:bodyPr>
            <a:normAutofit/>
          </a:bodyPr>
          <a:lstStyle/>
          <a:p>
            <a:r>
              <a:rPr lang="en-NZ" sz="3000" b="1" dirty="0">
                <a:solidFill>
                  <a:schemeClr val="accent1">
                    <a:lumMod val="75000"/>
                  </a:schemeClr>
                </a:solidFill>
              </a:rPr>
              <a:t>INVESTIGATOR’S CONCLUSIONS </a:t>
            </a:r>
            <a:br>
              <a:rPr lang="en-NZ" sz="3000" b="1" dirty="0">
                <a:solidFill>
                  <a:schemeClr val="accent1">
                    <a:lumMod val="75000"/>
                  </a:schemeClr>
                </a:solidFill>
              </a:rPr>
            </a:br>
            <a:r>
              <a:rPr lang="en-NZ" sz="3000" b="1" dirty="0">
                <a:solidFill>
                  <a:schemeClr val="accent1">
                    <a:lumMod val="75000"/>
                  </a:schemeClr>
                </a:solidFill>
              </a:rPr>
              <a:t>RE WHAKA SCANDAL COMPLAINT</a:t>
            </a:r>
            <a:endParaRPr lang="en-US" sz="3000" dirty="0">
              <a:solidFill>
                <a:schemeClr val="accent1">
                  <a:lumMod val="75000"/>
                </a:schemeClr>
              </a:solidFill>
            </a:endParaRPr>
          </a:p>
        </p:txBody>
      </p:sp>
      <p:sp>
        <p:nvSpPr>
          <p:cNvPr id="3" name="Content Placeholder 2">
            <a:extLst>
              <a:ext uri="{FF2B5EF4-FFF2-40B4-BE49-F238E27FC236}">
                <a16:creationId xmlns:a16="http://schemas.microsoft.com/office/drawing/2014/main" id="{DED93B3A-2D6B-4A5E-A51B-0CDE9F21567B}"/>
              </a:ext>
            </a:extLst>
          </p:cNvPr>
          <p:cNvSpPr>
            <a:spLocks noGrp="1"/>
          </p:cNvSpPr>
          <p:nvPr>
            <p:ph sz="quarter" idx="1"/>
          </p:nvPr>
        </p:nvSpPr>
        <p:spPr>
          <a:xfrm>
            <a:off x="301752" y="1412776"/>
            <a:ext cx="8503920" cy="5216624"/>
          </a:xfrm>
        </p:spPr>
        <p:txBody>
          <a:bodyPr>
            <a:noAutofit/>
          </a:bodyPr>
          <a:lstStyle/>
          <a:p>
            <a:pPr lvl="0"/>
            <a:r>
              <a:rPr lang="en-NZ" sz="1800" dirty="0"/>
              <a:t>Alleged breaches of confidentiality were not sustained and warrant an apology from Deputy Mayor with one exception - disclosure of a vote taken with PX</a:t>
            </a:r>
          </a:p>
          <a:p>
            <a:pPr lvl="0"/>
            <a:r>
              <a:rPr lang="en-NZ" sz="1800" dirty="0"/>
              <a:t>Alleged provision of misleading and inaccurate information were part supported although this ignored evidence in the FB post and my corrections</a:t>
            </a:r>
            <a:endParaRPr lang="en-US" sz="1800" dirty="0"/>
          </a:p>
          <a:p>
            <a:pPr lvl="0"/>
            <a:r>
              <a:rPr lang="en-NZ" sz="1800" dirty="0"/>
              <a:t>Allegations of Council corruption were strongly supported but rebutted due to five problems of evidence and logic; allegations magnified by unwarranted generalisation, a diffusion of focus, failing to recognize that the post was prefaced by a Notice of Motion that was treated badly with PX, and failing to recognize that the substantive issues were about how to respond positively to widespread and negative public perceptions, instead of using crude and reactionary authoritarianism to ‘shoot the messengers’.</a:t>
            </a:r>
            <a:endParaRPr lang="en-US" sz="1800" dirty="0"/>
          </a:p>
          <a:p>
            <a:pPr lvl="0"/>
            <a:r>
              <a:rPr lang="en-NZ" sz="1800" dirty="0"/>
              <a:t>Allegations of defamatory or offensive statements concerning members of the public were supported  but rebutted due to three problems of evidence and logic around group think, a tiny sample, and again, ‘shooting the messenger.’ </a:t>
            </a:r>
            <a:endParaRPr lang="en-US" sz="1800" dirty="0"/>
          </a:p>
          <a:p>
            <a:pPr lvl="0"/>
            <a:r>
              <a:rPr lang="en-NZ" sz="1800" dirty="0"/>
              <a:t>Allegations of a conflict of interest and racism were not upheld and warrant an apology by the Deputy Mayor.</a:t>
            </a:r>
            <a:endParaRPr lang="en-US" sz="1800" dirty="0"/>
          </a:p>
        </p:txBody>
      </p:sp>
    </p:spTree>
    <p:extLst>
      <p:ext uri="{BB962C8B-B14F-4D97-AF65-F5344CB8AC3E}">
        <p14:creationId xmlns:p14="http://schemas.microsoft.com/office/powerpoint/2010/main" val="197499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19D97-DCB1-47E1-AB6B-E2DDE140C877}"/>
              </a:ext>
            </a:extLst>
          </p:cNvPr>
          <p:cNvSpPr>
            <a:spLocks noGrp="1"/>
          </p:cNvSpPr>
          <p:nvPr>
            <p:ph type="title"/>
          </p:nvPr>
        </p:nvSpPr>
        <p:spPr>
          <a:xfrm>
            <a:off x="301752" y="228600"/>
            <a:ext cx="8534400" cy="1112168"/>
          </a:xfrm>
        </p:spPr>
        <p:txBody>
          <a:bodyPr>
            <a:normAutofit/>
          </a:bodyPr>
          <a:lstStyle/>
          <a:p>
            <a:r>
              <a:rPr lang="en-NZ" sz="3000" b="1" dirty="0">
                <a:solidFill>
                  <a:schemeClr val="accent1">
                    <a:lumMod val="75000"/>
                  </a:schemeClr>
                </a:solidFill>
              </a:rPr>
              <a:t>INVESTIGATOR’S CONCLUSIONS </a:t>
            </a:r>
            <a:br>
              <a:rPr lang="en-NZ" sz="3000" b="1" dirty="0">
                <a:solidFill>
                  <a:schemeClr val="accent1">
                    <a:lumMod val="75000"/>
                  </a:schemeClr>
                </a:solidFill>
              </a:rPr>
            </a:br>
            <a:r>
              <a:rPr lang="en-NZ" sz="3000" b="1" dirty="0">
                <a:solidFill>
                  <a:schemeClr val="accent1">
                    <a:lumMod val="75000"/>
                  </a:schemeClr>
                </a:solidFill>
              </a:rPr>
              <a:t>RE THE ROTOITI WWTP LIE</a:t>
            </a:r>
            <a:endParaRPr lang="en-US" sz="3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ED93B3A-2D6B-4A5E-A51B-0CDE9F21567B}"/>
              </a:ext>
            </a:extLst>
          </p:cNvPr>
          <p:cNvSpPr>
            <a:spLocks noGrp="1"/>
          </p:cNvSpPr>
          <p:nvPr>
            <p:ph sz="quarter" idx="1"/>
          </p:nvPr>
        </p:nvSpPr>
        <p:spPr>
          <a:xfrm>
            <a:off x="301752" y="1412776"/>
            <a:ext cx="8503920" cy="4968552"/>
          </a:xfrm>
        </p:spPr>
        <p:txBody>
          <a:bodyPr>
            <a:noAutofit/>
          </a:bodyPr>
          <a:lstStyle/>
          <a:p>
            <a:pPr lvl="0"/>
            <a:r>
              <a:rPr lang="en-NZ" sz="2000" dirty="0"/>
              <a:t>Allegations of misleading and inaccurate information were not sustained and warrant an apology from Mr </a:t>
            </a:r>
            <a:r>
              <a:rPr lang="en-NZ" sz="2000" dirty="0" err="1"/>
              <a:t>Thomass</a:t>
            </a:r>
            <a:r>
              <a:rPr lang="en-NZ" sz="2000" dirty="0"/>
              <a:t> </a:t>
            </a:r>
            <a:endParaRPr lang="en-US" sz="2000" dirty="0"/>
          </a:p>
          <a:p>
            <a:pPr lvl="0"/>
            <a:r>
              <a:rPr lang="en-NZ" sz="2000" dirty="0"/>
              <a:t>Allegations of deception were supported but rebutted due to problems of evidence and logic around naïve or wilful reductionism, bonding with the informant, no recognition of the HDCA, misunderstanding ‘proper channels’, deselected complaints, a lack of logical continuity between findings and conclusions, idealised behavioural expectations, and some irrelevancy.</a:t>
            </a:r>
            <a:endParaRPr lang="en-US" sz="2000" dirty="0"/>
          </a:p>
          <a:p>
            <a:pPr lvl="0"/>
            <a:r>
              <a:rPr lang="en-NZ" sz="2000" dirty="0"/>
              <a:t>Allegations of offensive statements were supported but rebutted due to problems of evidence and logic; there were no ‘offensive statements’ cited, speculation about political tactics were given factual status, unwarranted extrapolation used to propose insulating elected representatives from critical feedback and accountability, admitting no evidence of defamation, and repeating flawed conclusions </a:t>
            </a:r>
            <a:r>
              <a:rPr lang="en-NZ" sz="2000" i="1" dirty="0"/>
              <a:t>verbatim</a:t>
            </a:r>
            <a:r>
              <a:rPr lang="en-NZ" sz="2000" dirty="0"/>
              <a:t>.</a:t>
            </a:r>
            <a:endParaRPr lang="en-US" sz="2000" dirty="0"/>
          </a:p>
        </p:txBody>
      </p:sp>
    </p:spTree>
    <p:extLst>
      <p:ext uri="{BB962C8B-B14F-4D97-AF65-F5344CB8AC3E}">
        <p14:creationId xmlns:p14="http://schemas.microsoft.com/office/powerpoint/2010/main" val="306635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6D1C2-9A61-489F-9E0C-EB81D3FA1A93}"/>
              </a:ext>
            </a:extLst>
          </p:cNvPr>
          <p:cNvSpPr>
            <a:spLocks noGrp="1"/>
          </p:cNvSpPr>
          <p:nvPr>
            <p:ph type="title"/>
          </p:nvPr>
        </p:nvSpPr>
        <p:spPr>
          <a:xfrm>
            <a:off x="301752" y="228600"/>
            <a:ext cx="8534400" cy="1040160"/>
          </a:xfrm>
        </p:spPr>
        <p:txBody>
          <a:bodyPr>
            <a:normAutofit fontScale="90000"/>
          </a:bodyPr>
          <a:lstStyle/>
          <a:p>
            <a:r>
              <a:rPr lang="en-NZ" b="1" dirty="0">
                <a:solidFill>
                  <a:schemeClr val="accent1">
                    <a:lumMod val="75000"/>
                  </a:schemeClr>
                </a:solidFill>
              </a:rPr>
              <a:t>INVESTIGATOR’S RECOMMENDATIONS</a:t>
            </a:r>
            <a:r>
              <a:rPr lang="en-NZ" dirty="0">
                <a:solidFill>
                  <a:schemeClr val="accent1">
                    <a:lumMod val="75000"/>
                  </a:schemeClr>
                </a:solidFill>
              </a:rPr>
              <a:t> </a:t>
            </a:r>
            <a:br>
              <a:rPr lang="en-US" dirty="0"/>
            </a:br>
            <a:endParaRPr lang="en-US" dirty="0"/>
          </a:p>
        </p:txBody>
      </p:sp>
      <p:sp>
        <p:nvSpPr>
          <p:cNvPr id="3" name="Content Placeholder 2">
            <a:extLst>
              <a:ext uri="{FF2B5EF4-FFF2-40B4-BE49-F238E27FC236}">
                <a16:creationId xmlns:a16="http://schemas.microsoft.com/office/drawing/2014/main" id="{3ED4C7A5-F012-436C-B752-952033003226}"/>
              </a:ext>
            </a:extLst>
          </p:cNvPr>
          <p:cNvSpPr>
            <a:spLocks noGrp="1"/>
          </p:cNvSpPr>
          <p:nvPr>
            <p:ph sz="quarter" idx="1"/>
          </p:nvPr>
        </p:nvSpPr>
        <p:spPr>
          <a:xfrm>
            <a:off x="301752" y="1340768"/>
            <a:ext cx="8503920" cy="5328592"/>
          </a:xfrm>
        </p:spPr>
        <p:txBody>
          <a:bodyPr>
            <a:noAutofit/>
          </a:bodyPr>
          <a:lstStyle/>
          <a:p>
            <a:pPr marL="0" indent="0">
              <a:buNone/>
            </a:pPr>
            <a:r>
              <a:rPr lang="en-NZ" sz="1900" dirty="0"/>
              <a:t>The judgments that I breached my Code of Conduct obligations (regarding confidentiality, not to mislead, to treat Council staff and elected members with respect, and not to engage in offensive behaviour) have been rebutted.</a:t>
            </a:r>
          </a:p>
          <a:p>
            <a:pPr marL="0" indent="0">
              <a:buNone/>
            </a:pPr>
            <a:r>
              <a:rPr lang="en-NZ" sz="1900" dirty="0"/>
              <a:t>I invite the A&amp;R Panel to set the recommendations aside because</a:t>
            </a:r>
            <a:endParaRPr lang="en-US" sz="1900" dirty="0"/>
          </a:p>
          <a:p>
            <a:pPr lvl="0"/>
            <a:r>
              <a:rPr lang="en-NZ" sz="1900" dirty="0"/>
              <a:t>The sole breach of confidentiality was immediately admitted and rectified </a:t>
            </a:r>
            <a:endParaRPr lang="en-US" sz="1900" dirty="0"/>
          </a:p>
          <a:p>
            <a:pPr lvl="0"/>
            <a:r>
              <a:rPr lang="en-NZ" sz="1900" dirty="0"/>
              <a:t>The additional level of ‘evidence’ created by interviewing five Background Complainants (unaccompanied, all political allies of the Complainant) significantly increased the possibility of </a:t>
            </a:r>
            <a:r>
              <a:rPr lang="en-NZ" sz="1900" i="1" dirty="0"/>
              <a:t>confirmation bias</a:t>
            </a:r>
            <a:endParaRPr lang="en-US" sz="1900" i="1" dirty="0"/>
          </a:p>
          <a:p>
            <a:pPr lvl="0"/>
            <a:r>
              <a:rPr lang="en-NZ" sz="1900" dirty="0"/>
              <a:t>The Investigator’s judgement muddled the distinction between elected representatives and Council officials (who are not a party to this case)</a:t>
            </a:r>
            <a:endParaRPr lang="en-US" sz="1900" dirty="0"/>
          </a:p>
          <a:p>
            <a:pPr lvl="0"/>
            <a:r>
              <a:rPr lang="en-NZ" sz="1900" dirty="0"/>
              <a:t>The Investigator was neither independent nor impartial</a:t>
            </a:r>
            <a:endParaRPr lang="en-US" sz="1900" dirty="0"/>
          </a:p>
          <a:p>
            <a:pPr lvl="0"/>
            <a:r>
              <a:rPr lang="en-NZ" sz="1900" dirty="0"/>
              <a:t>All complaints from the Background Complainants were treated in confidence, promptly and with respect as soon as I returned from Australia as per the requirements of the HDCA, and most importantly, </a:t>
            </a:r>
            <a:endParaRPr lang="en-US" sz="1900" dirty="0"/>
          </a:p>
          <a:p>
            <a:pPr lvl="0"/>
            <a:r>
              <a:rPr lang="en-NZ" sz="1900" dirty="0"/>
              <a:t>Both the Code of Conduct and the HDCA </a:t>
            </a:r>
            <a:r>
              <a:rPr lang="en-NZ" sz="1900"/>
              <a:t>apply equally but </a:t>
            </a:r>
            <a:r>
              <a:rPr lang="en-NZ" sz="1900" dirty="0"/>
              <a:t>are yet to be reconciled in Council policy.</a:t>
            </a:r>
            <a:endParaRPr lang="en-US" sz="1900" dirty="0"/>
          </a:p>
          <a:p>
            <a:endParaRPr lang="en-US" sz="2000" dirty="0"/>
          </a:p>
        </p:txBody>
      </p:sp>
    </p:spTree>
    <p:extLst>
      <p:ext uri="{BB962C8B-B14F-4D97-AF65-F5344CB8AC3E}">
        <p14:creationId xmlns:p14="http://schemas.microsoft.com/office/powerpoint/2010/main" val="77583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EC95C-D601-4520-A363-04F097006A21}"/>
              </a:ext>
            </a:extLst>
          </p:cNvPr>
          <p:cNvSpPr>
            <a:spLocks noGrp="1"/>
          </p:cNvSpPr>
          <p:nvPr>
            <p:ph type="title"/>
          </p:nvPr>
        </p:nvSpPr>
        <p:spPr>
          <a:xfrm>
            <a:off x="301752" y="228600"/>
            <a:ext cx="8534400" cy="1112168"/>
          </a:xfrm>
        </p:spPr>
        <p:txBody>
          <a:bodyPr>
            <a:normAutofit/>
          </a:bodyPr>
          <a:lstStyle/>
          <a:p>
            <a:r>
              <a:rPr lang="en-NZ" sz="3000" b="1" dirty="0">
                <a:solidFill>
                  <a:schemeClr val="accent1">
                    <a:lumMod val="75000"/>
                  </a:schemeClr>
                </a:solidFill>
              </a:rPr>
              <a:t>INVESTIGATOR’S RECOMMENDED ACTIONS TO REMEDY IMPACTS</a:t>
            </a:r>
            <a:endParaRPr lang="en-US" sz="3000" dirty="0">
              <a:solidFill>
                <a:schemeClr val="accent1">
                  <a:lumMod val="75000"/>
                </a:schemeClr>
              </a:solidFill>
            </a:endParaRPr>
          </a:p>
        </p:txBody>
      </p:sp>
      <p:sp>
        <p:nvSpPr>
          <p:cNvPr id="3" name="Content Placeholder 2">
            <a:extLst>
              <a:ext uri="{FF2B5EF4-FFF2-40B4-BE49-F238E27FC236}">
                <a16:creationId xmlns:a16="http://schemas.microsoft.com/office/drawing/2014/main" id="{013298FB-0CE2-46FA-9D8A-1435D127319B}"/>
              </a:ext>
            </a:extLst>
          </p:cNvPr>
          <p:cNvSpPr>
            <a:spLocks noGrp="1"/>
          </p:cNvSpPr>
          <p:nvPr>
            <p:ph sz="quarter" idx="1"/>
          </p:nvPr>
        </p:nvSpPr>
        <p:spPr>
          <a:xfrm>
            <a:off x="301752" y="1527048"/>
            <a:ext cx="8503920" cy="4854280"/>
          </a:xfrm>
        </p:spPr>
        <p:txBody>
          <a:bodyPr>
            <a:normAutofit fontScale="92500"/>
          </a:bodyPr>
          <a:lstStyle/>
          <a:p>
            <a:pPr marL="0" indent="0">
              <a:buNone/>
            </a:pPr>
            <a:r>
              <a:rPr lang="en-NZ" sz="2200" dirty="0"/>
              <a:t>These recommendations are not appropriate in the light of my rebuttals. </a:t>
            </a:r>
          </a:p>
          <a:p>
            <a:pPr marL="0" indent="0">
              <a:buNone/>
            </a:pPr>
            <a:endParaRPr lang="en-NZ" sz="2200" dirty="0"/>
          </a:p>
          <a:p>
            <a:pPr marL="0" indent="0">
              <a:buNone/>
            </a:pPr>
            <a:r>
              <a:rPr lang="en-NZ" sz="2200" dirty="0"/>
              <a:t>Instead, please note that</a:t>
            </a:r>
            <a:endParaRPr lang="en-US" sz="2200" dirty="0"/>
          </a:p>
          <a:p>
            <a:pPr lvl="0"/>
            <a:r>
              <a:rPr lang="en-NZ" sz="2200" dirty="0"/>
              <a:t>Any censure may be refuted at Council, appealed and press releases issued to counter any adverse publicity</a:t>
            </a:r>
            <a:endParaRPr lang="en-US" sz="2200" dirty="0"/>
          </a:p>
          <a:p>
            <a:pPr lvl="0"/>
            <a:r>
              <a:rPr lang="en-NZ" sz="2200" dirty="0"/>
              <a:t>The recommendation to remove, edit and get pre-approval from the A&amp;R Committee for RDRR’s FB posts will be rejected as censorship</a:t>
            </a:r>
          </a:p>
          <a:p>
            <a:pPr lvl="0"/>
            <a:r>
              <a:rPr lang="en-NZ" sz="2200" dirty="0"/>
              <a:t>Instead, it is suggested that the Background Complainants be invited to communicate directly with me about any continuing concerns they have with the posts to have them considered according to the HDCA.</a:t>
            </a:r>
            <a:endParaRPr lang="en-US" sz="2200" dirty="0"/>
          </a:p>
          <a:p>
            <a:pPr lvl="0"/>
            <a:r>
              <a:rPr lang="en-NZ" sz="2200" dirty="0"/>
              <a:t>All recommendations that require apologies be set aside - they are premature because the HDCA continues to provide a pathway to an amicably negotiated settlement. </a:t>
            </a:r>
            <a:endParaRPr lang="en-US" sz="2200" dirty="0"/>
          </a:p>
          <a:p>
            <a:endParaRPr lang="en-US" dirty="0"/>
          </a:p>
        </p:txBody>
      </p:sp>
    </p:spTree>
    <p:extLst>
      <p:ext uri="{BB962C8B-B14F-4D97-AF65-F5344CB8AC3E}">
        <p14:creationId xmlns:p14="http://schemas.microsoft.com/office/powerpoint/2010/main" val="45011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D3793-D999-483F-A05C-B931D3542987}"/>
              </a:ext>
            </a:extLst>
          </p:cNvPr>
          <p:cNvSpPr>
            <a:spLocks noGrp="1"/>
          </p:cNvSpPr>
          <p:nvPr>
            <p:ph type="title"/>
          </p:nvPr>
        </p:nvSpPr>
        <p:spPr>
          <a:xfrm>
            <a:off x="301752" y="228600"/>
            <a:ext cx="8534400" cy="1040160"/>
          </a:xfrm>
        </p:spPr>
        <p:txBody>
          <a:bodyPr>
            <a:normAutofit fontScale="90000"/>
          </a:bodyPr>
          <a:lstStyle/>
          <a:p>
            <a:r>
              <a:rPr lang="en-NZ" b="1" dirty="0">
                <a:solidFill>
                  <a:schemeClr val="accent1">
                    <a:lumMod val="75000"/>
                  </a:schemeClr>
                </a:solidFill>
              </a:rPr>
              <a:t>INVESTIGATOR’S RECOMMENDED SANCTIONS </a:t>
            </a: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02B46D06-35B8-446B-9AC8-09E5E1E83AE9}"/>
              </a:ext>
            </a:extLst>
          </p:cNvPr>
          <p:cNvSpPr>
            <a:spLocks noGrp="1"/>
          </p:cNvSpPr>
          <p:nvPr>
            <p:ph sz="quarter" idx="1"/>
          </p:nvPr>
        </p:nvSpPr>
        <p:spPr/>
        <p:txBody>
          <a:bodyPr>
            <a:normAutofit/>
          </a:bodyPr>
          <a:lstStyle/>
          <a:p>
            <a:pPr marL="0" indent="0">
              <a:buNone/>
            </a:pPr>
            <a:r>
              <a:rPr lang="en-NZ" sz="2000" dirty="0"/>
              <a:t>These are inappropriate in the light of the rebuttals above, unlikely to gain compliance and likely to be seen as vindictive political retaliation for an RDRR councillor speaking truth to power. </a:t>
            </a:r>
            <a:endParaRPr lang="en-US" sz="2000" dirty="0"/>
          </a:p>
          <a:p>
            <a:pPr marL="0" indent="0">
              <a:buNone/>
            </a:pPr>
            <a:endParaRPr lang="en-US" sz="2000" dirty="0"/>
          </a:p>
          <a:p>
            <a:pPr marL="0" indent="0">
              <a:buNone/>
            </a:pPr>
            <a:r>
              <a:rPr lang="en-NZ" sz="2000" dirty="0"/>
              <a:t>The Investigator adopted the position of the Formal Complainant and ignored the need to reconcile the Code of Conduct complaint processes with the requirements of the HDCA. </a:t>
            </a:r>
            <a:endParaRPr lang="en-US" sz="2000" dirty="0"/>
          </a:p>
          <a:p>
            <a:pPr marL="0" indent="0">
              <a:buNone/>
            </a:pPr>
            <a:endParaRPr lang="en-US" sz="2000" dirty="0"/>
          </a:p>
          <a:p>
            <a:pPr marL="0" indent="0">
              <a:buNone/>
            </a:pPr>
            <a:r>
              <a:rPr lang="en-NZ" sz="2000" dirty="0"/>
              <a:t>Instead of imposing a largely symbolic sanction I recommend that the A&amp;R Committee establish a Working Party to revise the Code of Conduct policy to take account of the HDCA (the underlying problem). </a:t>
            </a:r>
            <a:endParaRPr lang="en-US" sz="2000" dirty="0"/>
          </a:p>
          <a:p>
            <a:endParaRPr lang="en-US" dirty="0"/>
          </a:p>
          <a:p>
            <a:endParaRPr lang="en-US" dirty="0"/>
          </a:p>
        </p:txBody>
      </p:sp>
    </p:spTree>
    <p:extLst>
      <p:ext uri="{BB962C8B-B14F-4D97-AF65-F5344CB8AC3E}">
        <p14:creationId xmlns:p14="http://schemas.microsoft.com/office/powerpoint/2010/main" val="237518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6F052-6A28-4E5C-8E72-EED32704A032}"/>
              </a:ext>
            </a:extLst>
          </p:cNvPr>
          <p:cNvSpPr>
            <a:spLocks noGrp="1"/>
          </p:cNvSpPr>
          <p:nvPr>
            <p:ph type="title"/>
          </p:nvPr>
        </p:nvSpPr>
        <p:spPr/>
        <p:txBody>
          <a:bodyPr>
            <a:normAutofit/>
          </a:bodyPr>
          <a:lstStyle/>
          <a:p>
            <a:r>
              <a:rPr lang="en-NZ" sz="3000" b="1" dirty="0">
                <a:solidFill>
                  <a:schemeClr val="accent1">
                    <a:lumMod val="75000"/>
                  </a:schemeClr>
                </a:solidFill>
              </a:rPr>
              <a:t>INTRODUCTION</a:t>
            </a:r>
            <a:endParaRPr lang="en-US" sz="3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7E73296-18A0-4C1D-9FDD-595717C2A6A6}"/>
              </a:ext>
            </a:extLst>
          </p:cNvPr>
          <p:cNvSpPr>
            <a:spLocks noGrp="1"/>
          </p:cNvSpPr>
          <p:nvPr>
            <p:ph sz="quarter" idx="1"/>
          </p:nvPr>
        </p:nvSpPr>
        <p:spPr/>
        <p:txBody>
          <a:bodyPr/>
          <a:lstStyle/>
          <a:p>
            <a:r>
              <a:rPr lang="en-NZ" sz="2000" dirty="0"/>
              <a:t>This resubmission responds to the Formal Complaint lodged by Her Worship the Mayor Steve Chadwick dated 26 January 2020</a:t>
            </a:r>
          </a:p>
          <a:p>
            <a:r>
              <a:rPr lang="en-NZ" sz="2000" dirty="0"/>
              <a:t>The Formal Complaint was prefaced by a Notice of Complaint Memorandum by the Mayor to the Chair, A&amp;R, on 22 January 2020</a:t>
            </a:r>
          </a:p>
          <a:p>
            <a:r>
              <a:rPr lang="en-NZ" sz="2000" dirty="0"/>
              <a:t>This resubmission, logically, assumes that the Mayor is the Formal Complainant who gave carriage to five Background Complaints.</a:t>
            </a:r>
          </a:p>
          <a:p>
            <a:endParaRPr lang="en-US" dirty="0"/>
          </a:p>
        </p:txBody>
      </p:sp>
    </p:spTree>
    <p:extLst>
      <p:ext uri="{BB962C8B-B14F-4D97-AF65-F5344CB8AC3E}">
        <p14:creationId xmlns:p14="http://schemas.microsoft.com/office/powerpoint/2010/main" val="3505662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DC31E-D931-4A72-9221-C3A66991A66A}"/>
              </a:ext>
            </a:extLst>
          </p:cNvPr>
          <p:cNvSpPr>
            <a:spLocks noGrp="1"/>
          </p:cNvSpPr>
          <p:nvPr>
            <p:ph type="title"/>
          </p:nvPr>
        </p:nvSpPr>
        <p:spPr>
          <a:xfrm>
            <a:off x="301752" y="188640"/>
            <a:ext cx="8534400" cy="1338408"/>
          </a:xfrm>
        </p:spPr>
        <p:txBody>
          <a:bodyPr>
            <a:normAutofit fontScale="90000"/>
          </a:bodyPr>
          <a:lstStyle/>
          <a:p>
            <a:r>
              <a:rPr lang="en-NZ" b="1" dirty="0">
                <a:solidFill>
                  <a:schemeClr val="accent1">
                    <a:lumMod val="75000"/>
                  </a:schemeClr>
                </a:solidFill>
              </a:rPr>
              <a:t>RECOMMENDED ACTIONS TO REDUCE FURTHER RISK OF BREACH</a:t>
            </a:r>
            <a:br>
              <a:rPr lang="en-NZ" b="1" dirty="0">
                <a:solidFill>
                  <a:schemeClr val="accent1">
                    <a:lumMod val="75000"/>
                  </a:schemeClr>
                </a:solidFill>
              </a:rPr>
            </a:br>
            <a:r>
              <a:rPr lang="en-NZ" b="1" dirty="0">
                <a:solidFill>
                  <a:schemeClr val="accent1">
                    <a:lumMod val="75000"/>
                  </a:schemeClr>
                </a:solidFill>
              </a:rPr>
              <a:t> </a:t>
            </a: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BC1F9C4D-8C61-4318-B3E3-2F15A77D5D87}"/>
              </a:ext>
            </a:extLst>
          </p:cNvPr>
          <p:cNvSpPr>
            <a:spLocks noGrp="1"/>
          </p:cNvSpPr>
          <p:nvPr>
            <p:ph sz="quarter" idx="1"/>
          </p:nvPr>
        </p:nvSpPr>
        <p:spPr>
          <a:xfrm>
            <a:off x="301752" y="1700808"/>
            <a:ext cx="8503920" cy="4398240"/>
          </a:xfrm>
        </p:spPr>
        <p:txBody>
          <a:bodyPr>
            <a:normAutofit/>
          </a:bodyPr>
          <a:lstStyle/>
          <a:p>
            <a:pPr marL="0" indent="0">
              <a:buNone/>
            </a:pPr>
            <a:r>
              <a:rPr lang="en-NZ" sz="2000" dirty="0"/>
              <a:t>The recommended actions are inappropriate in the light of the refutations above, unlikely to gain compliance and could prevent the reconciliation of Code of Conduct complaint processes with HDCA requirements. </a:t>
            </a:r>
            <a:endParaRPr lang="en-US" sz="2000" dirty="0"/>
          </a:p>
          <a:p>
            <a:pPr marL="0" indent="0">
              <a:buNone/>
            </a:pPr>
            <a:endParaRPr lang="en-US" sz="2000" dirty="0"/>
          </a:p>
          <a:p>
            <a:pPr marL="0" indent="0">
              <a:buNone/>
            </a:pPr>
            <a:r>
              <a:rPr lang="en-NZ" sz="2000" dirty="0"/>
              <a:t>The proposed drift into greater secrecy is ill-advised with a real danger that Council will further downgrade its transparency and public accountability. </a:t>
            </a:r>
            <a:endParaRPr lang="en-US" sz="2000" dirty="0"/>
          </a:p>
          <a:p>
            <a:endParaRPr lang="en-US" dirty="0"/>
          </a:p>
        </p:txBody>
      </p:sp>
    </p:spTree>
    <p:extLst>
      <p:ext uri="{BB962C8B-B14F-4D97-AF65-F5344CB8AC3E}">
        <p14:creationId xmlns:p14="http://schemas.microsoft.com/office/powerpoint/2010/main" val="390036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38DBC-272B-4FF2-B780-6BC391071436}"/>
              </a:ext>
            </a:extLst>
          </p:cNvPr>
          <p:cNvSpPr>
            <a:spLocks noGrp="1"/>
          </p:cNvSpPr>
          <p:nvPr>
            <p:ph type="title"/>
          </p:nvPr>
        </p:nvSpPr>
        <p:spPr>
          <a:xfrm>
            <a:off x="301752" y="228600"/>
            <a:ext cx="8534400" cy="1040160"/>
          </a:xfrm>
        </p:spPr>
        <p:txBody>
          <a:bodyPr>
            <a:normAutofit fontScale="90000"/>
          </a:bodyPr>
          <a:lstStyle/>
          <a:p>
            <a:r>
              <a:rPr lang="en-NZ" b="1" dirty="0">
                <a:solidFill>
                  <a:schemeClr val="accent1">
                    <a:lumMod val="75000"/>
                  </a:schemeClr>
                </a:solidFill>
              </a:rPr>
              <a:t>SUGGESTED RESOLUTION</a:t>
            </a:r>
            <a:br>
              <a:rPr lang="en-US" dirty="0"/>
            </a:br>
            <a:endParaRPr lang="en-US" dirty="0"/>
          </a:p>
        </p:txBody>
      </p:sp>
      <p:sp>
        <p:nvSpPr>
          <p:cNvPr id="3" name="Content Placeholder 2">
            <a:extLst>
              <a:ext uri="{FF2B5EF4-FFF2-40B4-BE49-F238E27FC236}">
                <a16:creationId xmlns:a16="http://schemas.microsoft.com/office/drawing/2014/main" id="{BC65E072-8BD1-4101-9D0B-AC865DA7C02C}"/>
              </a:ext>
            </a:extLst>
          </p:cNvPr>
          <p:cNvSpPr>
            <a:spLocks noGrp="1"/>
          </p:cNvSpPr>
          <p:nvPr>
            <p:ph sz="quarter" idx="1"/>
          </p:nvPr>
        </p:nvSpPr>
        <p:spPr/>
        <p:txBody>
          <a:bodyPr>
            <a:normAutofit/>
          </a:bodyPr>
          <a:lstStyle/>
          <a:p>
            <a:pPr marL="0" indent="0">
              <a:buNone/>
            </a:pPr>
            <a:r>
              <a:rPr lang="en-NZ" sz="2000" dirty="0"/>
              <a:t>With respect, I suggest that </a:t>
            </a:r>
          </a:p>
          <a:p>
            <a:pPr marL="0" indent="0">
              <a:buNone/>
            </a:pPr>
            <a:endParaRPr lang="en-US" sz="2000" dirty="0"/>
          </a:p>
          <a:p>
            <a:pPr lvl="0"/>
            <a:r>
              <a:rPr lang="en-NZ" sz="2000" dirty="0"/>
              <a:t>a Working Party comprising the Mayor, the Chief Executive, </a:t>
            </a:r>
            <a:r>
              <a:rPr lang="en-NZ" sz="2000" dirty="0" err="1"/>
              <a:t>Crs</a:t>
            </a:r>
            <a:r>
              <a:rPr lang="en-NZ" sz="2000" dirty="0"/>
              <a:t> Macpherson and Bentley, to be chaired by the Chair, A&amp;R, be tasked to integrate the requirements of the HDCA into the Code of Conduct policy, and</a:t>
            </a:r>
          </a:p>
          <a:p>
            <a:pPr marL="0" lvl="0" indent="0">
              <a:buNone/>
            </a:pPr>
            <a:endParaRPr lang="en-NZ" sz="2000" dirty="0"/>
          </a:p>
          <a:p>
            <a:pPr lvl="0"/>
            <a:r>
              <a:rPr lang="en-NZ" sz="2000" dirty="0"/>
              <a:t>a joint press release to be prepared by the Working Party to clarify its role and to confirm that the Code of Conduct policy is being revised to integrate the requirements of the HDCA. </a:t>
            </a:r>
            <a:endParaRPr lang="en-US" sz="2000" dirty="0"/>
          </a:p>
          <a:p>
            <a:pPr marL="0" indent="0">
              <a:buNone/>
            </a:pPr>
            <a:endParaRPr lang="en-NZ" sz="2000" dirty="0"/>
          </a:p>
          <a:p>
            <a:pPr marL="0" indent="0">
              <a:buNone/>
            </a:pPr>
            <a:r>
              <a:rPr lang="en-NZ" sz="2000" dirty="0"/>
              <a:t>Thank you for your attention and consideration. Happy to answer any questions from </a:t>
            </a:r>
            <a:r>
              <a:rPr lang="en-NZ" sz="2000"/>
              <a:t>the Panel about </a:t>
            </a:r>
            <a:r>
              <a:rPr lang="en-NZ" sz="2000" dirty="0"/>
              <a:t>my presentation. </a:t>
            </a:r>
            <a:endParaRPr lang="en-US" sz="2000" dirty="0"/>
          </a:p>
          <a:p>
            <a:endParaRPr lang="en-US" dirty="0"/>
          </a:p>
        </p:txBody>
      </p:sp>
    </p:spTree>
    <p:extLst>
      <p:ext uri="{BB962C8B-B14F-4D97-AF65-F5344CB8AC3E}">
        <p14:creationId xmlns:p14="http://schemas.microsoft.com/office/powerpoint/2010/main" val="198935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4A851-3FE7-4372-BA51-14A30A9284D1}"/>
              </a:ext>
            </a:extLst>
          </p:cNvPr>
          <p:cNvSpPr>
            <a:spLocks noGrp="1"/>
          </p:cNvSpPr>
          <p:nvPr>
            <p:ph type="title"/>
          </p:nvPr>
        </p:nvSpPr>
        <p:spPr/>
        <p:txBody>
          <a:bodyPr>
            <a:normAutofit fontScale="90000"/>
          </a:bodyPr>
          <a:lstStyle/>
          <a:p>
            <a:r>
              <a:rPr lang="en-NZ" sz="3000" b="1" dirty="0">
                <a:solidFill>
                  <a:schemeClr val="accent1">
                    <a:lumMod val="75000"/>
                  </a:schemeClr>
                </a:solidFill>
              </a:rPr>
              <a:t>RECUSALS REQUESTED  FROM THE PANEL</a:t>
            </a:r>
            <a:endParaRPr lang="en-US" sz="3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13E10033-9423-4652-A517-A401B9A2FA2C}"/>
              </a:ext>
            </a:extLst>
          </p:cNvPr>
          <p:cNvSpPr>
            <a:spLocks noGrp="1"/>
          </p:cNvSpPr>
          <p:nvPr>
            <p:ph sz="quarter" idx="1"/>
          </p:nvPr>
        </p:nvSpPr>
        <p:spPr/>
        <p:txBody>
          <a:bodyPr>
            <a:noAutofit/>
          </a:bodyPr>
          <a:lstStyle/>
          <a:p>
            <a:r>
              <a:rPr lang="en-NZ" sz="2000" dirty="0"/>
              <a:t>The Mayor has a conflict of interest as the Complainant and being on the Panel as a neutral juror</a:t>
            </a:r>
          </a:p>
          <a:p>
            <a:r>
              <a:rPr lang="en-NZ" sz="2000" dirty="0"/>
              <a:t>The Chairs of SP&amp;F and O&amp;M have pecuniary COIs because their positions and remuneration are in the gift of the Mayor</a:t>
            </a:r>
            <a:endParaRPr lang="en-US" sz="2000" dirty="0"/>
          </a:p>
          <a:p>
            <a:r>
              <a:rPr lang="en-NZ" sz="2000" dirty="0"/>
              <a:t>The Chair of Te Tatau o Te </a:t>
            </a:r>
            <a:r>
              <a:rPr lang="en-NZ" sz="2000" dirty="0" err="1"/>
              <a:t>Arawa</a:t>
            </a:r>
            <a:r>
              <a:rPr lang="en-NZ" sz="2000" dirty="0"/>
              <a:t> has a perceived COI and potentially lacks impartiality - three of the background complaints are on behalf of CNI which has Te </a:t>
            </a:r>
            <a:r>
              <a:rPr lang="en-NZ" sz="2000" dirty="0" err="1"/>
              <a:t>Arawa</a:t>
            </a:r>
            <a:r>
              <a:rPr lang="en-NZ" sz="2000" dirty="0"/>
              <a:t> affiliations. </a:t>
            </a:r>
          </a:p>
          <a:p>
            <a:r>
              <a:rPr lang="en-NZ" sz="2000" dirty="0"/>
              <a:t>My joint NOM and FB post were treated as political challenges to the co-governance and commercial partnerships between Council and Te </a:t>
            </a:r>
            <a:r>
              <a:rPr lang="en-NZ" sz="2000" dirty="0" err="1"/>
              <a:t>Arawa</a:t>
            </a:r>
            <a:r>
              <a:rPr lang="en-NZ" sz="2000" dirty="0"/>
              <a:t> entities. Partnerships championed by the Mayor, her Deputy, and the Chairs of SP&amp;F, O&amp;M and Te Tatau o Te </a:t>
            </a:r>
            <a:r>
              <a:rPr lang="en-NZ" sz="2000" dirty="0" err="1"/>
              <a:t>Arawa</a:t>
            </a:r>
            <a:r>
              <a:rPr lang="en-NZ" sz="2000" dirty="0"/>
              <a:t>. </a:t>
            </a:r>
            <a:r>
              <a:rPr lang="en-NZ" sz="2000"/>
              <a:t>Hence criticism had </a:t>
            </a:r>
            <a:r>
              <a:rPr lang="en-NZ" sz="2000" dirty="0"/>
              <a:t>to be suppressed using political means. For the A&amp;R Panel to be seen to be neutral, which is critical to its legitimacy and legality, the Mayor, and the three Chairs must be recused. </a:t>
            </a:r>
            <a:endParaRPr lang="en-US" sz="2000" dirty="0"/>
          </a:p>
        </p:txBody>
      </p:sp>
    </p:spTree>
    <p:extLst>
      <p:ext uri="{BB962C8B-B14F-4D97-AF65-F5344CB8AC3E}">
        <p14:creationId xmlns:p14="http://schemas.microsoft.com/office/powerpoint/2010/main" val="792991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7FEB871-C2D0-42D2-B13D-9CE0F4B84188}"/>
              </a:ext>
            </a:extLst>
          </p:cNvPr>
          <p:cNvSpPr>
            <a:spLocks noGrp="1"/>
          </p:cNvSpPr>
          <p:nvPr>
            <p:ph sz="quarter" idx="1"/>
          </p:nvPr>
        </p:nvSpPr>
        <p:spPr>
          <a:xfrm>
            <a:off x="301752" y="1527048"/>
            <a:ext cx="8503920" cy="4782272"/>
          </a:xfrm>
        </p:spPr>
        <p:txBody>
          <a:bodyPr>
            <a:noAutofit/>
          </a:bodyPr>
          <a:lstStyle/>
          <a:p>
            <a:pPr marL="0" indent="0">
              <a:buNone/>
            </a:pPr>
            <a:r>
              <a:rPr lang="en-NZ" sz="2000" dirty="0"/>
              <a:t>This Hearing violates my rights to a fair hearing by</a:t>
            </a:r>
          </a:p>
          <a:p>
            <a:r>
              <a:rPr lang="en-NZ" sz="2000" dirty="0"/>
              <a:t>Information Confirming Order of Business was successfully challenged but only partially corrected. Restrictions concerning my presentation were lifted but my request to record the meeting was refused. I have a right to information that could be needed for an appeal in a test case.</a:t>
            </a:r>
          </a:p>
          <a:p>
            <a:r>
              <a:rPr lang="en-NZ" sz="2000" dirty="0"/>
              <a:t>Preventing me from facing the Complainant and Background Complainants, hearing their charges and evidence, and being able to challenge their testimony before the Panel</a:t>
            </a:r>
            <a:endParaRPr lang="en-US" sz="2000" dirty="0"/>
          </a:p>
          <a:p>
            <a:r>
              <a:rPr lang="en-NZ" sz="2000" dirty="0"/>
              <a:t>Potentially prejudicing the Panel against me by forcing me to refuse to have my evidence, conclusions and opinions filtered and evaluated by a third party who is demonstrably not independent, and</a:t>
            </a:r>
            <a:endParaRPr lang="en-US" sz="2000" dirty="0"/>
          </a:p>
          <a:p>
            <a:r>
              <a:rPr lang="en-NZ" sz="2000" dirty="0"/>
              <a:t>Exposing me to potentially biased legal opinion based solely on the original complaints, selected documents and possibly reconstructed views of six complainants.</a:t>
            </a:r>
          </a:p>
        </p:txBody>
      </p:sp>
      <p:sp>
        <p:nvSpPr>
          <p:cNvPr id="7" name="Title 6">
            <a:extLst>
              <a:ext uri="{FF2B5EF4-FFF2-40B4-BE49-F238E27FC236}">
                <a16:creationId xmlns:a16="http://schemas.microsoft.com/office/drawing/2014/main" id="{0434F941-722B-4234-B94B-70BBF60772AA}"/>
              </a:ext>
            </a:extLst>
          </p:cNvPr>
          <p:cNvSpPr>
            <a:spLocks noGrp="1"/>
          </p:cNvSpPr>
          <p:nvPr>
            <p:ph type="title"/>
          </p:nvPr>
        </p:nvSpPr>
        <p:spPr/>
        <p:txBody>
          <a:bodyPr>
            <a:normAutofit/>
          </a:bodyPr>
          <a:lstStyle/>
          <a:p>
            <a:r>
              <a:rPr lang="en-NZ" sz="3000" b="1" dirty="0">
                <a:solidFill>
                  <a:schemeClr val="accent1">
                    <a:lumMod val="75000"/>
                  </a:schemeClr>
                </a:solidFill>
              </a:rPr>
              <a:t>NATURAL JUSTICE OBJECTIONS</a:t>
            </a:r>
            <a:endParaRPr lang="en-US" sz="3000" dirty="0">
              <a:solidFill>
                <a:schemeClr val="accent1">
                  <a:lumMod val="75000"/>
                </a:schemeClr>
              </a:solidFill>
            </a:endParaRPr>
          </a:p>
        </p:txBody>
      </p:sp>
    </p:spTree>
    <p:extLst>
      <p:ext uri="{BB962C8B-B14F-4D97-AF65-F5344CB8AC3E}">
        <p14:creationId xmlns:p14="http://schemas.microsoft.com/office/powerpoint/2010/main" val="118760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B88E6-0C58-48A3-8F64-256000AC65F3}"/>
              </a:ext>
            </a:extLst>
          </p:cNvPr>
          <p:cNvSpPr>
            <a:spLocks noGrp="1"/>
          </p:cNvSpPr>
          <p:nvPr>
            <p:ph type="title"/>
          </p:nvPr>
        </p:nvSpPr>
        <p:spPr>
          <a:xfrm>
            <a:off x="301752" y="228600"/>
            <a:ext cx="8534400" cy="1040160"/>
          </a:xfrm>
        </p:spPr>
        <p:txBody>
          <a:bodyPr>
            <a:normAutofit fontScale="90000"/>
          </a:bodyPr>
          <a:lstStyle/>
          <a:p>
            <a:r>
              <a:rPr lang="en-NZ" b="1" dirty="0">
                <a:solidFill>
                  <a:schemeClr val="accent1">
                    <a:lumMod val="75000"/>
                  </a:schemeClr>
                </a:solidFill>
              </a:rPr>
              <a:t>CONTEXT OF BACKGROUND COMPLAINTS</a:t>
            </a: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E1BB17A1-CD1D-4202-816A-0754E69A8009}"/>
              </a:ext>
            </a:extLst>
          </p:cNvPr>
          <p:cNvSpPr>
            <a:spLocks noGrp="1"/>
          </p:cNvSpPr>
          <p:nvPr>
            <p:ph sz="quarter" idx="1"/>
          </p:nvPr>
        </p:nvSpPr>
        <p:spPr/>
        <p:txBody>
          <a:bodyPr>
            <a:normAutofit/>
          </a:bodyPr>
          <a:lstStyle/>
          <a:p>
            <a:r>
              <a:rPr lang="en-NZ" sz="2000" dirty="0"/>
              <a:t>The political context must be considered to avoid decontextualization that could mask and mobilize bias and enable predetermination</a:t>
            </a:r>
            <a:endParaRPr lang="en-US" sz="2000" dirty="0"/>
          </a:p>
          <a:p>
            <a:r>
              <a:rPr lang="en-NZ" sz="2000" dirty="0"/>
              <a:t>A Notice of Motion to Council 27 Nov 2019 questioned the propriety of a joint tendering process but was crudely dismissed in a public excluded (PX) session by an authoritarian ‘tyranny of the majority’ led by the Mayor</a:t>
            </a:r>
            <a:endParaRPr lang="en-US" sz="2000" dirty="0"/>
          </a:p>
          <a:p>
            <a:r>
              <a:rPr lang="en-NZ" sz="2000" dirty="0"/>
              <a:t>The same questions were asked by a RDRR FB post 15 Dec 2019 that used content that pre-dated the PX session</a:t>
            </a:r>
            <a:endParaRPr lang="en-US" sz="2000" dirty="0"/>
          </a:p>
          <a:p>
            <a:r>
              <a:rPr lang="en-NZ" sz="2000" dirty="0"/>
              <a:t>The public response to the FB post was massive and strongly supportive, and critical of the RLC, CNI and the Deputy Major</a:t>
            </a:r>
            <a:endParaRPr lang="en-US" sz="2000" dirty="0"/>
          </a:p>
          <a:p>
            <a:r>
              <a:rPr lang="en-NZ" sz="2000" dirty="0"/>
              <a:t>Overseas 17 Dec 2019 - 16 Jan 2020</a:t>
            </a:r>
            <a:endParaRPr lang="en-US" sz="2000" dirty="0"/>
          </a:p>
          <a:p>
            <a:endParaRPr lang="en-US" dirty="0"/>
          </a:p>
        </p:txBody>
      </p:sp>
    </p:spTree>
    <p:extLst>
      <p:ext uri="{BB962C8B-B14F-4D97-AF65-F5344CB8AC3E}">
        <p14:creationId xmlns:p14="http://schemas.microsoft.com/office/powerpoint/2010/main" val="337794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B7DB-EC1A-45B2-934D-39F03B3764AF}"/>
              </a:ext>
            </a:extLst>
          </p:cNvPr>
          <p:cNvSpPr>
            <a:spLocks noGrp="1"/>
          </p:cNvSpPr>
          <p:nvPr>
            <p:ph type="title"/>
          </p:nvPr>
        </p:nvSpPr>
        <p:spPr/>
        <p:txBody>
          <a:bodyPr>
            <a:normAutofit/>
          </a:bodyPr>
          <a:lstStyle/>
          <a:p>
            <a:r>
              <a:rPr lang="en-NZ" sz="3000" b="1" dirty="0">
                <a:solidFill>
                  <a:schemeClr val="accent1">
                    <a:lumMod val="75000"/>
                  </a:schemeClr>
                </a:solidFill>
              </a:rPr>
              <a:t>BACKGROUND COMPLAINTS</a:t>
            </a:r>
            <a:endParaRPr lang="en-US" sz="3000" dirty="0">
              <a:solidFill>
                <a:schemeClr val="accent1">
                  <a:lumMod val="75000"/>
                </a:schemeClr>
              </a:solidFill>
            </a:endParaRPr>
          </a:p>
        </p:txBody>
      </p:sp>
      <p:sp>
        <p:nvSpPr>
          <p:cNvPr id="3" name="Content Placeholder 2">
            <a:extLst>
              <a:ext uri="{FF2B5EF4-FFF2-40B4-BE49-F238E27FC236}">
                <a16:creationId xmlns:a16="http://schemas.microsoft.com/office/drawing/2014/main" id="{CCB6653F-6763-4826-BF17-1B5F223EFAFE}"/>
              </a:ext>
            </a:extLst>
          </p:cNvPr>
          <p:cNvSpPr>
            <a:spLocks noGrp="1"/>
          </p:cNvSpPr>
          <p:nvPr>
            <p:ph sz="quarter" idx="1"/>
          </p:nvPr>
        </p:nvSpPr>
        <p:spPr/>
        <p:txBody>
          <a:bodyPr>
            <a:normAutofit fontScale="32500" lnSpcReduction="20000"/>
          </a:bodyPr>
          <a:lstStyle/>
          <a:p>
            <a:r>
              <a:rPr lang="en-NZ" sz="6200" dirty="0"/>
              <a:t>Deputy Mayor’s complaint 16 Dec 2019 was given comprehensive response 22 Jan with many edits to my post. Fully compliant with the Harmful Digital Communications Act 2015 (HDCA). Copied to the Mayor but apparently not shared with the Investigator. </a:t>
            </a:r>
          </a:p>
          <a:p>
            <a:r>
              <a:rPr lang="en-NZ" sz="6200" dirty="0"/>
              <a:t>Mr ‘</a:t>
            </a:r>
            <a:r>
              <a:rPr lang="en-NZ" sz="6200" dirty="0" err="1"/>
              <a:t>Tak</a:t>
            </a:r>
            <a:r>
              <a:rPr lang="en-NZ" sz="6200" dirty="0"/>
              <a:t>’ </a:t>
            </a:r>
            <a:r>
              <a:rPr lang="en-NZ" sz="6200" dirty="0" err="1"/>
              <a:t>Mutu’s</a:t>
            </a:r>
            <a:r>
              <a:rPr lang="en-NZ" sz="6200" dirty="0"/>
              <a:t> complaint coat-tailed on Deputy Mayor’s complaint. Vague allegations. Invited 22 Jan to clarify under HDCA. Copied to the Mayor and Deputy Mayor but apparently not shared with the Investigator.</a:t>
            </a:r>
          </a:p>
          <a:p>
            <a:r>
              <a:rPr lang="en-NZ" sz="6200" dirty="0"/>
              <a:t>Mr John </a:t>
            </a:r>
            <a:r>
              <a:rPr lang="en-NZ" sz="6200" dirty="0" err="1"/>
              <a:t>Pakes</a:t>
            </a:r>
            <a:r>
              <a:rPr lang="en-NZ" sz="6200" dirty="0"/>
              <a:t>’ complaint claimed that my FB post alleged corruption. It did not. Complaint was considered vexatious.</a:t>
            </a:r>
            <a:endParaRPr lang="en-US" sz="6200" dirty="0"/>
          </a:p>
          <a:p>
            <a:r>
              <a:rPr lang="en-NZ" sz="6200" dirty="0"/>
              <a:t>Mr </a:t>
            </a:r>
            <a:r>
              <a:rPr lang="en-NZ" sz="6200" dirty="0" err="1"/>
              <a:t>Alimota</a:t>
            </a:r>
            <a:r>
              <a:rPr lang="en-NZ" sz="6200" dirty="0"/>
              <a:t> Te </a:t>
            </a:r>
            <a:r>
              <a:rPr lang="en-NZ" sz="6200" dirty="0" err="1"/>
              <a:t>Pou’s</a:t>
            </a:r>
            <a:r>
              <a:rPr lang="en-NZ" sz="6200" dirty="0"/>
              <a:t> complaint 17 Jan offered several but vague allegations. Invited 23 Jan to clarify under HDCA. Copied to the Mayor but apparently not shared with the Investigator. </a:t>
            </a:r>
          </a:p>
          <a:p>
            <a:r>
              <a:rPr lang="en-NZ" sz="6200" dirty="0"/>
              <a:t>Mr </a:t>
            </a:r>
            <a:r>
              <a:rPr lang="en-NZ" sz="6200" dirty="0" err="1"/>
              <a:t>Phill</a:t>
            </a:r>
            <a:r>
              <a:rPr lang="en-NZ" sz="6200" dirty="0"/>
              <a:t> </a:t>
            </a:r>
            <a:r>
              <a:rPr lang="en-NZ" sz="6200" dirty="0" err="1"/>
              <a:t>Thomass</a:t>
            </a:r>
            <a:r>
              <a:rPr lang="en-NZ" sz="6200" dirty="0"/>
              <a:t>’ complaint 20 Jan about my post on 13 Jan which pinged him for lying about the capability of the Rotoiti WWTP. My post was revised 24 Jan with a comprehensive response under the HDCA. Copied to the Mayor but apparently not shared with the Investigator.</a:t>
            </a:r>
            <a:endParaRPr lang="en-US" dirty="0"/>
          </a:p>
        </p:txBody>
      </p:sp>
    </p:spTree>
    <p:extLst>
      <p:ext uri="{BB962C8B-B14F-4D97-AF65-F5344CB8AC3E}">
        <p14:creationId xmlns:p14="http://schemas.microsoft.com/office/powerpoint/2010/main" val="203194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B7DB-EC1A-45B2-934D-39F03B3764AF}"/>
              </a:ext>
            </a:extLst>
          </p:cNvPr>
          <p:cNvSpPr>
            <a:spLocks noGrp="1"/>
          </p:cNvSpPr>
          <p:nvPr>
            <p:ph type="title"/>
          </p:nvPr>
        </p:nvSpPr>
        <p:spPr>
          <a:xfrm>
            <a:off x="301752" y="228600"/>
            <a:ext cx="8534400" cy="968152"/>
          </a:xfrm>
        </p:spPr>
        <p:txBody>
          <a:bodyPr>
            <a:normAutofit fontScale="90000"/>
          </a:bodyPr>
          <a:lstStyle/>
          <a:p>
            <a:r>
              <a:rPr lang="en-NZ" sz="3000" b="1" dirty="0">
                <a:solidFill>
                  <a:schemeClr val="accent1">
                    <a:lumMod val="75000"/>
                  </a:schemeClr>
                </a:solidFill>
              </a:rPr>
              <a:t>MAYOR’S BIASED RESPONSES TO COMPLAINTS</a:t>
            </a:r>
            <a:endParaRPr lang="en-US" sz="3000" dirty="0">
              <a:solidFill>
                <a:schemeClr val="accent1">
                  <a:lumMod val="75000"/>
                </a:schemeClr>
              </a:solidFill>
            </a:endParaRPr>
          </a:p>
        </p:txBody>
      </p:sp>
      <p:sp>
        <p:nvSpPr>
          <p:cNvPr id="3" name="Content Placeholder 2">
            <a:extLst>
              <a:ext uri="{FF2B5EF4-FFF2-40B4-BE49-F238E27FC236}">
                <a16:creationId xmlns:a16="http://schemas.microsoft.com/office/drawing/2014/main" id="{CCB6653F-6763-4826-BF17-1B5F223EFAFE}"/>
              </a:ext>
            </a:extLst>
          </p:cNvPr>
          <p:cNvSpPr>
            <a:spLocks noGrp="1"/>
          </p:cNvSpPr>
          <p:nvPr>
            <p:ph sz="quarter" idx="1"/>
          </p:nvPr>
        </p:nvSpPr>
        <p:spPr/>
        <p:txBody>
          <a:bodyPr>
            <a:normAutofit lnSpcReduction="10000"/>
          </a:bodyPr>
          <a:lstStyle/>
          <a:p>
            <a:pPr marL="0" indent="0">
              <a:buNone/>
            </a:pPr>
            <a:r>
              <a:rPr lang="en-NZ" sz="2000" b="1" dirty="0"/>
              <a:t>Note Well:</a:t>
            </a:r>
          </a:p>
          <a:p>
            <a:r>
              <a:rPr lang="en-NZ" sz="2000" dirty="0"/>
              <a:t>My earlier complaint to the Mayor about </a:t>
            </a:r>
            <a:r>
              <a:rPr lang="en-US" sz="2000" dirty="0" err="1"/>
              <a:t>Mrs</a:t>
            </a:r>
            <a:r>
              <a:rPr lang="en-US" sz="2000" dirty="0"/>
              <a:t> </a:t>
            </a:r>
            <a:r>
              <a:rPr lang="en-US" sz="2000" dirty="0" err="1"/>
              <a:t>Trumper’s</a:t>
            </a:r>
            <a:r>
              <a:rPr lang="en-US" sz="2000" dirty="0"/>
              <a:t> and </a:t>
            </a:r>
            <a:r>
              <a:rPr lang="en-NZ" sz="2000" dirty="0"/>
              <a:t>Mr </a:t>
            </a:r>
            <a:r>
              <a:rPr lang="en-NZ" sz="2000" dirty="0" err="1"/>
              <a:t>Thomass</a:t>
            </a:r>
            <a:r>
              <a:rPr lang="en-NZ" sz="2000" dirty="0"/>
              <a:t>’ </a:t>
            </a:r>
            <a:r>
              <a:rPr lang="en-US" sz="2000" dirty="0" err="1"/>
              <a:t>behaviour</a:t>
            </a:r>
            <a:r>
              <a:rPr lang="en-US" sz="2000" dirty="0"/>
              <a:t> in the Green Room was left unresolved. </a:t>
            </a:r>
          </a:p>
          <a:p>
            <a:r>
              <a:rPr lang="en-US" sz="2000" dirty="0" err="1"/>
              <a:t>Mrs</a:t>
            </a:r>
            <a:r>
              <a:rPr lang="en-US" sz="2000" dirty="0"/>
              <a:t> Debbie Campbell’s earlier complaint </a:t>
            </a:r>
            <a:r>
              <a:rPr lang="en-NZ" sz="2000" dirty="0"/>
              <a:t>to the Mayor </a:t>
            </a:r>
            <a:r>
              <a:rPr lang="en-US" sz="2000" dirty="0"/>
              <a:t>about bullying by </a:t>
            </a:r>
            <a:r>
              <a:rPr lang="en-US" sz="2000" dirty="0" err="1"/>
              <a:t>Mrs</a:t>
            </a:r>
            <a:r>
              <a:rPr lang="en-US" sz="2000" dirty="0"/>
              <a:t> Trumper was also left unresolved. </a:t>
            </a:r>
          </a:p>
          <a:p>
            <a:r>
              <a:rPr lang="en-US" sz="2000" dirty="0"/>
              <a:t>These complaints about known political affiliates were deselected from the Mayor’s </a:t>
            </a:r>
            <a:r>
              <a:rPr lang="en-NZ" sz="2000" dirty="0"/>
              <a:t>Notice of Complaint Memorandum and Formal Complaint </a:t>
            </a:r>
            <a:endParaRPr lang="en-US" sz="2000" dirty="0"/>
          </a:p>
          <a:p>
            <a:pPr marL="0" indent="0">
              <a:buNone/>
            </a:pPr>
            <a:r>
              <a:rPr lang="en-US" sz="2000" b="1" dirty="0"/>
              <a:t>In Contrast: </a:t>
            </a:r>
          </a:p>
          <a:p>
            <a:r>
              <a:rPr lang="en-US" sz="2000" dirty="0"/>
              <a:t>Mayor elevated selected complaints from five political affiliates. </a:t>
            </a:r>
          </a:p>
          <a:p>
            <a:r>
              <a:rPr lang="en-US" sz="2000" dirty="0"/>
              <a:t>Deputy Mayor and </a:t>
            </a:r>
            <a:r>
              <a:rPr lang="en-NZ" sz="2000" dirty="0"/>
              <a:t>Mr </a:t>
            </a:r>
            <a:r>
              <a:rPr lang="en-NZ" sz="2000" dirty="0" err="1"/>
              <a:t>Thomass</a:t>
            </a:r>
            <a:r>
              <a:rPr lang="en-NZ" sz="2000" dirty="0"/>
              <a:t> complained to the Mayor about the HDCA correction process being used, none initially acknowledging it. </a:t>
            </a:r>
          </a:p>
          <a:p>
            <a:r>
              <a:rPr lang="en-NZ" sz="2000" dirty="0"/>
              <a:t>It appears that the Mayor, Deputy Mayor and their political affiliates used the Code of Conduct complaint process to seek retribution for political embarrassments. </a:t>
            </a:r>
            <a:endParaRPr lang="en-US" sz="2000" dirty="0"/>
          </a:p>
          <a:p>
            <a:endParaRPr lang="en-US" dirty="0"/>
          </a:p>
        </p:txBody>
      </p:sp>
    </p:spTree>
    <p:extLst>
      <p:ext uri="{BB962C8B-B14F-4D97-AF65-F5344CB8AC3E}">
        <p14:creationId xmlns:p14="http://schemas.microsoft.com/office/powerpoint/2010/main" val="162796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B7703-9578-4693-BFD0-F90F47B043D2}"/>
              </a:ext>
            </a:extLst>
          </p:cNvPr>
          <p:cNvSpPr>
            <a:spLocks noGrp="1"/>
          </p:cNvSpPr>
          <p:nvPr>
            <p:ph type="title"/>
          </p:nvPr>
        </p:nvSpPr>
        <p:spPr>
          <a:xfrm>
            <a:off x="301752" y="228600"/>
            <a:ext cx="8534400" cy="1112168"/>
          </a:xfrm>
        </p:spPr>
        <p:txBody>
          <a:bodyPr>
            <a:normAutofit/>
          </a:bodyPr>
          <a:lstStyle/>
          <a:p>
            <a:r>
              <a:rPr lang="en-NZ" sz="3000" b="1" dirty="0">
                <a:solidFill>
                  <a:schemeClr val="accent1">
                    <a:lumMod val="75000"/>
                  </a:schemeClr>
                </a:solidFill>
              </a:rPr>
              <a:t>MAYOR’S FORMAL COMPLAINT</a:t>
            </a:r>
            <a:br>
              <a:rPr lang="en-US" dirty="0"/>
            </a:br>
            <a:endParaRPr lang="en-US" dirty="0"/>
          </a:p>
        </p:txBody>
      </p:sp>
      <p:sp>
        <p:nvSpPr>
          <p:cNvPr id="3" name="Content Placeholder 2">
            <a:extLst>
              <a:ext uri="{FF2B5EF4-FFF2-40B4-BE49-F238E27FC236}">
                <a16:creationId xmlns:a16="http://schemas.microsoft.com/office/drawing/2014/main" id="{F0F5CE03-9380-4F30-A4ED-3A422C7BBA0C}"/>
              </a:ext>
            </a:extLst>
          </p:cNvPr>
          <p:cNvSpPr>
            <a:spLocks noGrp="1"/>
          </p:cNvSpPr>
          <p:nvPr>
            <p:ph sz="quarter" idx="1"/>
          </p:nvPr>
        </p:nvSpPr>
        <p:spPr>
          <a:xfrm>
            <a:off x="301752" y="1527048"/>
            <a:ext cx="8503920" cy="4926288"/>
          </a:xfrm>
        </p:spPr>
        <p:txBody>
          <a:bodyPr>
            <a:noAutofit/>
          </a:bodyPr>
          <a:lstStyle/>
          <a:p>
            <a:r>
              <a:rPr lang="en-NZ" sz="2000" dirty="0"/>
              <a:t>Mayor’s Notice of Complaint 22 Jan stressed three potential breaches without evidence; I had made misleading statements likely to deceive the public, made public comments that could potentially damage the business and reputations of external parties, and made public a confidential matter of Council. </a:t>
            </a:r>
            <a:endParaRPr lang="en-US" sz="2000" dirty="0"/>
          </a:p>
          <a:p>
            <a:r>
              <a:rPr lang="en-NZ" sz="2000" dirty="0"/>
              <a:t>The Notice stressed my unwillingness to meet informally as required in Stage 1. I did not refuse to meet with the Mayor. I was unable to immediately accept her invitations until all background complaints had been addressed under the HDCA (it has tight deadlines). </a:t>
            </a:r>
            <a:endParaRPr lang="en-US" sz="2000" dirty="0"/>
          </a:p>
          <a:p>
            <a:r>
              <a:rPr lang="en-NZ" sz="2000" dirty="0"/>
              <a:t>My responses to background complaints were completed two days after the Mayor decided to exert her authority, by triggering Stage 2 on 22 Jan, thus precluding an informal meeting. </a:t>
            </a:r>
          </a:p>
          <a:p>
            <a:r>
              <a:rPr lang="en-NZ" sz="2000" dirty="0"/>
              <a:t>The new basis for the Formal Complaint on 28 Jan was the claim that I “reject the role of the Mayor [which] is to provide leadership”. Not so.</a:t>
            </a:r>
            <a:endParaRPr lang="en-US" sz="2000" dirty="0"/>
          </a:p>
        </p:txBody>
      </p:sp>
    </p:spTree>
    <p:extLst>
      <p:ext uri="{BB962C8B-B14F-4D97-AF65-F5344CB8AC3E}">
        <p14:creationId xmlns:p14="http://schemas.microsoft.com/office/powerpoint/2010/main" val="324369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C92E4-A9A6-4985-A7A9-4B87942C06FA}"/>
              </a:ext>
            </a:extLst>
          </p:cNvPr>
          <p:cNvSpPr>
            <a:spLocks noGrp="1"/>
          </p:cNvSpPr>
          <p:nvPr>
            <p:ph type="title"/>
          </p:nvPr>
        </p:nvSpPr>
        <p:spPr>
          <a:xfrm>
            <a:off x="301752" y="228600"/>
            <a:ext cx="8534400" cy="1112168"/>
          </a:xfrm>
        </p:spPr>
        <p:txBody>
          <a:bodyPr>
            <a:normAutofit/>
          </a:bodyPr>
          <a:lstStyle/>
          <a:p>
            <a:r>
              <a:rPr lang="en-NZ" sz="3000" b="1" dirty="0">
                <a:solidFill>
                  <a:schemeClr val="accent1">
                    <a:lumMod val="75000"/>
                  </a:schemeClr>
                </a:solidFill>
              </a:rPr>
              <a:t>FORMAL COMPLAINT FLAWED</a:t>
            </a:r>
            <a:br>
              <a:rPr lang="en-US" dirty="0"/>
            </a:br>
            <a:endParaRPr lang="en-US" dirty="0"/>
          </a:p>
        </p:txBody>
      </p:sp>
      <p:sp>
        <p:nvSpPr>
          <p:cNvPr id="3" name="Content Placeholder 2">
            <a:extLst>
              <a:ext uri="{FF2B5EF4-FFF2-40B4-BE49-F238E27FC236}">
                <a16:creationId xmlns:a16="http://schemas.microsoft.com/office/drawing/2014/main" id="{D1CE971F-05CB-459E-BF44-9FC6A50FFEE2}"/>
              </a:ext>
            </a:extLst>
          </p:cNvPr>
          <p:cNvSpPr>
            <a:spLocks noGrp="1"/>
          </p:cNvSpPr>
          <p:nvPr>
            <p:ph sz="quarter" idx="1"/>
          </p:nvPr>
        </p:nvSpPr>
        <p:spPr/>
        <p:txBody>
          <a:bodyPr>
            <a:normAutofit fontScale="92500"/>
          </a:bodyPr>
          <a:lstStyle/>
          <a:p>
            <a:pPr marL="0" indent="0">
              <a:buNone/>
            </a:pPr>
            <a:r>
              <a:rPr lang="en-NZ" sz="2200" dirty="0"/>
              <a:t>Flaws that give good cause to set aside the Mayor’s Formal Complaint include:  </a:t>
            </a:r>
            <a:endParaRPr lang="en-US" sz="2200" dirty="0"/>
          </a:p>
          <a:p>
            <a:pPr lvl="0"/>
            <a:r>
              <a:rPr lang="en-NZ" sz="2200" dirty="0"/>
              <a:t>I reject authoritarianism in our democratic community, as my Facebook post 10 January 2020 makes clear, not leadership. </a:t>
            </a:r>
            <a:endParaRPr lang="en-US" sz="2200" dirty="0"/>
          </a:p>
          <a:p>
            <a:pPr lvl="0"/>
            <a:r>
              <a:rPr lang="en-NZ" sz="2200" dirty="0"/>
              <a:t>Authoritarianism is also antithetical to the requirement in the Local Government Act for the RLC to use democratic decision making. </a:t>
            </a:r>
            <a:endParaRPr lang="en-US" sz="2200" dirty="0"/>
          </a:p>
          <a:p>
            <a:pPr lvl="0"/>
            <a:r>
              <a:rPr lang="en-NZ" sz="2200" dirty="0"/>
              <a:t>To sustain the Formal Complaint to the A&amp;R Committee the Mayor was obliged to provide evidence of my rejection of her role as a leader. Since none was provided, and there is none to be provided, the Formal Complaint should now lapse. </a:t>
            </a:r>
            <a:endParaRPr lang="en-US" sz="2200" dirty="0"/>
          </a:p>
          <a:p>
            <a:pPr lvl="0"/>
            <a:r>
              <a:rPr lang="en-NZ" sz="2200" dirty="0"/>
              <a:t>The A&amp;R Committee has since not taken legal advice on the requirements of the HDCA, which puts the reputation of the RLC at risk. </a:t>
            </a:r>
            <a:endParaRPr lang="en-US" sz="2200" dirty="0"/>
          </a:p>
          <a:p>
            <a:endParaRPr lang="en-US" dirty="0"/>
          </a:p>
        </p:txBody>
      </p:sp>
    </p:spTree>
    <p:extLst>
      <p:ext uri="{BB962C8B-B14F-4D97-AF65-F5344CB8AC3E}">
        <p14:creationId xmlns:p14="http://schemas.microsoft.com/office/powerpoint/2010/main" val="367649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5592</TotalTime>
  <Words>2851</Words>
  <Application>Microsoft Office PowerPoint</Application>
  <PresentationFormat>On-screen Show (4:3)</PresentationFormat>
  <Paragraphs>139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Georgia</vt:lpstr>
      <vt:lpstr>Wingdings</vt:lpstr>
      <vt:lpstr>Wingdings 2</vt:lpstr>
      <vt:lpstr>Civic</vt:lpstr>
      <vt:lpstr>   PRESENTATION TO CODE OF CONDUCT PANEL  </vt:lpstr>
      <vt:lpstr>INTRODUCTION</vt:lpstr>
      <vt:lpstr>RECUSALS REQUESTED  FROM THE PANEL</vt:lpstr>
      <vt:lpstr>NATURAL JUSTICE OBJECTIONS</vt:lpstr>
      <vt:lpstr>CONTEXT OF BACKGROUND COMPLAINTS</vt:lpstr>
      <vt:lpstr>BACKGROUND COMPLAINTS</vt:lpstr>
      <vt:lpstr>MAYOR’S BIASED RESPONSES TO COMPLAINTS</vt:lpstr>
      <vt:lpstr>MAYOR’S FORMAL COMPLAINT </vt:lpstr>
      <vt:lpstr>FORMAL COMPLAINT FLAWED </vt:lpstr>
      <vt:lpstr>TERMS OF REFERENCE FLAWED </vt:lpstr>
      <vt:lpstr>‘INDEPENDENT’ INVESTIGATOR V.S FACILITATOR</vt:lpstr>
      <vt:lpstr>BIAS AND PREDETERMINATION (1) </vt:lpstr>
      <vt:lpstr>BIAS AND PREDETERMINATION (2) </vt:lpstr>
      <vt:lpstr>INVESTIGATOR’S REPORT </vt:lpstr>
      <vt:lpstr>INVESTIGATOR’S CONCLUSIONS  RE WHAKA SCANDAL COMPLAINT</vt:lpstr>
      <vt:lpstr>INVESTIGATOR’S CONCLUSIONS  RE THE ROTOITI WWTP LIE</vt:lpstr>
      <vt:lpstr>INVESTIGATOR’S RECOMMENDATIONS  </vt:lpstr>
      <vt:lpstr>INVESTIGATOR’S RECOMMENDED ACTIONS TO REMEDY IMPACTS</vt:lpstr>
      <vt:lpstr>INVESTIGATOR’S RECOMMENDED SANCTIONS </vt:lpstr>
      <vt:lpstr>RECOMMENDED ACTIONS TO REDUCE FURTHER RISK OF BREACH  </vt:lpstr>
      <vt:lpstr>SUGGESTED RESOLUTION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Confidence in Adversity: A Biography of Guy Macpherson</dc:title>
  <dc:creator>Reynold Macpherson</dc:creator>
  <cp:lastModifiedBy>Reynold Macpherson</cp:lastModifiedBy>
  <cp:revision>304</cp:revision>
  <cp:lastPrinted>2020-05-23T23:17:51Z</cp:lastPrinted>
  <dcterms:created xsi:type="dcterms:W3CDTF">2015-04-17T16:16:07Z</dcterms:created>
  <dcterms:modified xsi:type="dcterms:W3CDTF">2020-05-24T18:53:53Z</dcterms:modified>
</cp:coreProperties>
</file>